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70" r:id="rId2"/>
  </p:sldMasterIdLst>
  <p:notesMasterIdLst>
    <p:notesMasterId r:id="rId41"/>
  </p:notesMasterIdLst>
  <p:handoutMasterIdLst>
    <p:handoutMasterId r:id="rId42"/>
  </p:handoutMasterIdLst>
  <p:sldIdLst>
    <p:sldId id="256" r:id="rId3"/>
    <p:sldId id="320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39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354" r:id="rId23"/>
    <p:sldId id="404" r:id="rId24"/>
    <p:sldId id="405" r:id="rId25"/>
    <p:sldId id="406" r:id="rId26"/>
    <p:sldId id="407" r:id="rId27"/>
    <p:sldId id="409" r:id="rId28"/>
    <p:sldId id="410" r:id="rId29"/>
    <p:sldId id="411" r:id="rId30"/>
    <p:sldId id="412" r:id="rId31"/>
    <p:sldId id="413" r:id="rId32"/>
    <p:sldId id="378" r:id="rId33"/>
    <p:sldId id="414" r:id="rId34"/>
    <p:sldId id="415" r:id="rId35"/>
    <p:sldId id="416" r:id="rId36"/>
    <p:sldId id="417" r:id="rId37"/>
    <p:sldId id="379" r:id="rId38"/>
    <p:sldId id="380" r:id="rId39"/>
    <p:sldId id="381" r:id="rId4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5FD"/>
    <a:srgbClr val="003366"/>
    <a:srgbClr val="244A70"/>
    <a:srgbClr val="204A88"/>
    <a:srgbClr val="EAEAEA"/>
    <a:srgbClr val="000099"/>
    <a:srgbClr val="FFFF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2464" autoAdjust="0"/>
  </p:normalViewPr>
  <p:slideViewPr>
    <p:cSldViewPr snapToGrid="0">
      <p:cViewPr>
        <p:scale>
          <a:sx n="110" d="100"/>
          <a:sy n="110" d="100"/>
        </p:scale>
        <p:origin x="-1836" y="-240"/>
      </p:cViewPr>
      <p:guideLst>
        <p:guide orient="horz" pos="2243"/>
        <p:guide orient="horz" pos="3467"/>
        <p:guide orient="horz" pos="1248"/>
        <p:guide orient="horz" pos="731"/>
        <p:guide orient="horz" pos="1746"/>
        <p:guide orient="horz" pos="3929"/>
        <p:guide pos="4468"/>
        <p:guide pos="5375"/>
        <p:guide pos="4239"/>
        <p:guide pos="5276"/>
        <p:guide pos="5602"/>
        <p:guide pos="362"/>
        <p:guide pos="1600"/>
        <p:guide pos="4666"/>
      </p:guideLst>
    </p:cSldViewPr>
  </p:slideViewPr>
  <p:outlineViewPr>
    <p:cViewPr>
      <p:scale>
        <a:sx n="33" d="100"/>
        <a:sy n="33" d="100"/>
      </p:scale>
      <p:origin x="0" y="9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DIS\Daten\allg\E-Examinations\12.%20Aussendarstellung\33.%20GML%20Berlin\kennziffer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[kennziffern.xlsx]Tabelle1!$C$1</c:f>
              <c:strCache>
                <c:ptCount val="1"/>
                <c:pt idx="0">
                  <c:v>Original Prediction in 2012</c:v>
                </c:pt>
              </c:strCache>
            </c:strRef>
          </c:tx>
          <c:spPr>
            <a:ln>
              <a:solidFill>
                <a:srgbClr val="92D050">
                  <a:alpha val="50000"/>
                </a:srgbClr>
              </a:solidFill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[kennziffern.xlsx]Tabelle1!$A$2:$A$5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[kennziffern.xlsx]Tabelle1!$C$2:$C$5</c:f>
              <c:numCache>
                <c:formatCode>#,##0</c:formatCode>
                <c:ptCount val="4"/>
                <c:pt idx="0">
                  <c:v>1700</c:v>
                </c:pt>
                <c:pt idx="1">
                  <c:v>2900</c:v>
                </c:pt>
                <c:pt idx="2">
                  <c:v>6000</c:v>
                </c:pt>
                <c:pt idx="3">
                  <c:v>9500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[kennziffern.xlsx]Tabelle1!$B$1</c:f>
              <c:strCache>
                <c:ptCount val="1"/>
                <c:pt idx="0">
                  <c:v>De facto Growth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Pt>
            <c:idx val="2"/>
            <c:bubble3D val="0"/>
          </c:dPt>
          <c:dPt>
            <c:idx val="3"/>
            <c:bubble3D val="0"/>
            <c:spPr>
              <a:ln>
                <a:gradFill>
                  <a:gsLst>
                    <a:gs pos="0">
                      <a:srgbClr val="0070C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7.300 (Jan-Aug)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[kennziffern.xlsx]Tabelle1!$A$2:$A$5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[kennziffern.xlsx]Tabelle1!$B$2:$B$5</c:f>
              <c:numCache>
                <c:formatCode>#,##0</c:formatCode>
                <c:ptCount val="4"/>
                <c:pt idx="0">
                  <c:v>1700</c:v>
                </c:pt>
                <c:pt idx="1">
                  <c:v>2900</c:v>
                </c:pt>
                <c:pt idx="2">
                  <c:v>8400</c:v>
                </c:pt>
                <c:pt idx="3">
                  <c:v>7300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614912"/>
        <c:axId val="90961536"/>
      </c:lineChart>
      <c:catAx>
        <c:axId val="10461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de-DE"/>
          </a:p>
        </c:txPr>
        <c:crossAx val="90961536"/>
        <c:crosses val="autoZero"/>
        <c:auto val="1"/>
        <c:lblAlgn val="ctr"/>
        <c:lblOffset val="100"/>
        <c:noMultiLvlLbl val="0"/>
      </c:catAx>
      <c:valAx>
        <c:axId val="90961536"/>
        <c:scaling>
          <c:orientation val="minMax"/>
          <c:max val="10000"/>
          <c:min val="1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de-DE"/>
          </a:p>
        </c:txPr>
        <c:crossAx val="104614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65915016436896"/>
          <c:y val="0.49295151405307075"/>
          <c:w val="0.29805181329078051"/>
          <c:h val="0.20506004524370516"/>
        </c:manualLayout>
      </c:layout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CR-Questions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>
                    <a:latin typeface="Arial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60 min</c:v>
                </c:pt>
                <c:pt idx="1">
                  <c:v>90 min</c:v>
                </c:pt>
                <c:pt idx="2">
                  <c:v>120 min</c:v>
                </c:pt>
                <c:pt idx="3">
                  <c:v>180 min</c:v>
                </c:pt>
                <c:pt idx="4">
                  <c:v>240 min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83</c:v>
                </c:pt>
                <c:pt idx="1">
                  <c:v>55</c:v>
                </c:pt>
                <c:pt idx="2">
                  <c:v>41</c:v>
                </c:pt>
                <c:pt idx="3">
                  <c:v>28</c:v>
                </c:pt>
                <c:pt idx="4">
                  <c:v>21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SR-Questions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>
                    <a:latin typeface="Arial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Tabelle1!$A$2:$A$6</c:f>
              <c:strCache>
                <c:ptCount val="5"/>
                <c:pt idx="0">
                  <c:v>60 min</c:v>
                </c:pt>
                <c:pt idx="1">
                  <c:v>90 min</c:v>
                </c:pt>
                <c:pt idx="2">
                  <c:v>120 min</c:v>
                </c:pt>
                <c:pt idx="3">
                  <c:v>180 min</c:v>
                </c:pt>
                <c:pt idx="4">
                  <c:v>240 min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578</c:v>
                </c:pt>
                <c:pt idx="1">
                  <c:v>385</c:v>
                </c:pt>
                <c:pt idx="2">
                  <c:v>289</c:v>
                </c:pt>
                <c:pt idx="3">
                  <c:v>193</c:v>
                </c:pt>
                <c:pt idx="4">
                  <c:v>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547328"/>
        <c:axId val="110409344"/>
      </c:barChart>
      <c:catAx>
        <c:axId val="48547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" pitchFamily="34" charset="0"/>
              </a:defRPr>
            </a:pPr>
            <a:endParaRPr lang="de-DE"/>
          </a:p>
        </c:txPr>
        <c:crossAx val="110409344"/>
        <c:crosses val="autoZero"/>
        <c:auto val="1"/>
        <c:lblAlgn val="ctr"/>
        <c:lblOffset val="100"/>
        <c:noMultiLvlLbl val="0"/>
      </c:catAx>
      <c:valAx>
        <c:axId val="11040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" pitchFamily="34" charset="0"/>
              </a:defRPr>
            </a:pPr>
            <a:endParaRPr lang="de-DE"/>
          </a:p>
        </c:txPr>
        <c:crossAx val="48547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aseline="0">
              <a:latin typeface="Arial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B17A0C7D-5406-418D-841B-34790BE42E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11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44D10AD9-1C90-4EFC-922B-0BCC04CEF823}" type="datetime1">
              <a:rPr lang="de-DE"/>
              <a:pPr>
                <a:defRPr/>
              </a:pPr>
              <a:t>18.09.2014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6C5CA7E8-55ED-4774-865E-EB69DF6E22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685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de-DE" smtClean="0">
              <a:ea typeface="ＭＳ Ｐゴシック" pitchFamily="34" charset="-128"/>
            </a:endParaRP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833EA3-C54D-4517-A1CC-1CDF6C7D5FF1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1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de-DE" smtClean="0">
              <a:ea typeface="ＭＳ Ｐゴシック" pitchFamily="34" charset="-128"/>
            </a:endParaRPr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FC1E98-83E0-4BB6-943E-8431103B8FD9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10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821BA-3055-44FB-8118-63FEC1E7999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11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821BA-3055-44FB-8118-63FEC1E7999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12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821BA-3055-44FB-8118-63FEC1E7999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13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821BA-3055-44FB-8118-63FEC1E7999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14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821BA-3055-44FB-8118-63FEC1E7999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15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821BA-3055-44FB-8118-63FEC1E7999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16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821BA-3055-44FB-8118-63FEC1E7999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17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821BA-3055-44FB-8118-63FEC1E7999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18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821BA-3055-44FB-8118-63FEC1E7999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19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de-DE" smtClean="0">
              <a:ea typeface="ＭＳ Ｐゴシック" pitchFamily="34" charset="-128"/>
            </a:endParaRPr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FC1E98-83E0-4BB6-943E-8431103B8FD9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2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821BA-3055-44FB-8118-63FEC1E7999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20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de-DE" smtClean="0">
              <a:ea typeface="ＭＳ Ｐゴシック" pitchFamily="34" charset="-128"/>
            </a:endParaRPr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FC1E98-83E0-4BB6-943E-8431103B8FD9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21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890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AFF681-916A-4CED-83DD-5D092DF9BA33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22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890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AFF681-916A-4CED-83DD-5D092DF9BA33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23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890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AFF681-916A-4CED-83DD-5D092DF9BA33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24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890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AFF681-916A-4CED-83DD-5D092DF9BA33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25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890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AFF681-916A-4CED-83DD-5D092DF9BA33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26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890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AFF681-916A-4CED-83DD-5D092DF9BA33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27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890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AFF681-916A-4CED-83DD-5D092DF9BA33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28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890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AFF681-916A-4CED-83DD-5D092DF9BA33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29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821BA-3055-44FB-8118-63FEC1E7999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3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890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AFF681-916A-4CED-83DD-5D092DF9BA33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30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de-DE" smtClean="0">
              <a:ea typeface="ＭＳ Ｐゴシック" pitchFamily="34" charset="-128"/>
            </a:endParaRPr>
          </a:p>
        </p:txBody>
      </p:sp>
      <p:sp>
        <p:nvSpPr>
          <p:cNvPr id="1085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ABE362-17CD-4940-BB47-693E8810FDC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31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890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AFF681-916A-4CED-83DD-5D092DF9BA33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32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890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AFF681-916A-4CED-83DD-5D092DF9BA33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33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821BA-3055-44FB-8118-63FEC1E7999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34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821BA-3055-44FB-8118-63FEC1E7999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35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de-DE" smtClean="0">
              <a:ea typeface="ＭＳ Ｐゴシック" pitchFamily="34" charset="-128"/>
            </a:endParaRPr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FC1E98-83E0-4BB6-943E-8431103B8FD9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36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de-DE" smtClean="0">
              <a:ea typeface="ＭＳ Ｐゴシック" pitchFamily="34" charset="-128"/>
            </a:endParaRPr>
          </a:p>
        </p:txBody>
      </p:sp>
      <p:sp>
        <p:nvSpPr>
          <p:cNvPr id="1413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E3DFAA-1503-4AF5-97A7-575E99F3927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37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de-DE" smtClean="0">
              <a:ea typeface="ＭＳ Ｐゴシック" pitchFamily="34" charset="-128"/>
            </a:endParaRPr>
          </a:p>
        </p:txBody>
      </p:sp>
      <p:sp>
        <p:nvSpPr>
          <p:cNvPr id="143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CEBFE0-9391-4AC0-B6E5-2299F135EE49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38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821BA-3055-44FB-8118-63FEC1E7999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4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821BA-3055-44FB-8118-63FEC1E7999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5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849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477C35-8A74-4AD0-ABED-82F66AE49CF1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6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860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4846E8-6C16-41DC-95E3-408469AD5E6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7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860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4846E8-6C16-41DC-95E3-408469AD5E6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8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821BA-3055-44FB-8118-63FEC1E7999A}" type="slidenum">
              <a:rPr lang="de-DE" smtClean="0">
                <a:latin typeface="Arial" pitchFamily="34" charset="0"/>
                <a:ea typeface="ＭＳ Ｐゴシック" pitchFamily="34" charset="-128"/>
              </a:rPr>
              <a:pPr/>
              <a:t>9</a:t>
            </a:fld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err="1"/>
              <a:t>Formatvorlage</a:t>
            </a:r>
            <a:r>
              <a:rPr lang="en-US" dirty="0"/>
              <a:t> des </a:t>
            </a:r>
            <a:r>
              <a:rPr lang="en-US" dirty="0" err="1"/>
              <a:t>Untertitelmasters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50050" y="719138"/>
            <a:ext cx="2070100" cy="5446712"/>
          </a:xfrm>
        </p:spPr>
        <p:txBody>
          <a:bodyPr vert="eaVert"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719138"/>
            <a:ext cx="6057900" cy="5446712"/>
          </a:xfrm>
        </p:spPr>
        <p:txBody>
          <a:bodyPr vert="eaVert"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150" y="719138"/>
            <a:ext cx="7416800" cy="3333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628775"/>
            <a:ext cx="4064000" cy="45370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6150" y="1628775"/>
            <a:ext cx="4064000" cy="45370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539750" y="6369050"/>
            <a:ext cx="6840538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Workshop Computergestütztes Prüfen (eAssessment) / Uni Hamburg, 06.12.2007</a:t>
            </a:r>
          </a:p>
        </p:txBody>
      </p:sp>
    </p:spTree>
    <p:extLst>
      <p:ext uri="{BB962C8B-B14F-4D97-AF65-F5344CB8AC3E}">
        <p14:creationId xmlns:p14="http://schemas.microsoft.com/office/powerpoint/2010/main" val="45185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300788"/>
            <a:ext cx="9144000" cy="7937"/>
          </a:xfrm>
          <a:prstGeom prst="rect">
            <a:avLst/>
          </a:prstGeom>
          <a:solidFill>
            <a:srgbClr val="002E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latin typeface="Verdana" pitchFamily="34" charset="0"/>
              <a:ea typeface="ＭＳ Ｐゴシック" pitchFamily="-65" charset="-128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464050" y="2636838"/>
            <a:ext cx="6445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de-DE" sz="2400">
              <a:latin typeface="Verdana" pitchFamily="34" charset="0"/>
              <a:ea typeface="ＭＳ Ｐゴシック" pitchFamily="-65" charset="-128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429125" y="5715000"/>
            <a:ext cx="6445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de-DE" sz="2400">
              <a:latin typeface="Verdana" pitchFamily="34" charset="0"/>
              <a:ea typeface="ＭＳ Ｐゴシック" pitchFamily="-65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464050" y="4246563"/>
            <a:ext cx="6445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de-DE" sz="2400">
              <a:latin typeface="Verdana" pitchFamily="34" charset="0"/>
              <a:ea typeface="ＭＳ Ｐゴシック" pitchFamily="-65" charset="-128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464050" y="2636838"/>
            <a:ext cx="6445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Arial" charset="0"/>
              <a:ea typeface="ＭＳ Ｐゴシック" pitchFamily="-65" charset="-128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429125" y="5715000"/>
            <a:ext cx="6445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464050" y="4246563"/>
            <a:ext cx="6445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de-DE">
              <a:latin typeface="Arial" charset="0"/>
              <a:ea typeface="ＭＳ Ｐゴシック" pitchFamily="-65" charset="-128"/>
            </a:endParaRPr>
          </a:p>
        </p:txBody>
      </p:sp>
      <p:pic>
        <p:nvPicPr>
          <p:cNvPr id="11" name="Picture 17" descr="Logo_RGB_30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98438"/>
            <a:ext cx="2946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DSC03615"/>
          <p:cNvPicPr>
            <a:picLocks noChangeAspect="1" noChangeArrowheads="1"/>
          </p:cNvPicPr>
          <p:nvPr userDrawn="1"/>
        </p:nvPicPr>
        <p:blipFill>
          <a:blip r:embed="rId3" cstate="print"/>
          <a:srcRect t="40228" b="13638"/>
          <a:stretch>
            <a:fillRect/>
          </a:stretch>
        </p:blipFill>
        <p:spPr bwMode="auto">
          <a:xfrm>
            <a:off x="574675" y="1146175"/>
            <a:ext cx="83185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3716338"/>
            <a:ext cx="6985000" cy="8382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678363"/>
            <a:ext cx="7488238" cy="148748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Vortragende(r)</a:t>
            </a:r>
            <a:br>
              <a:rPr lang="de-DE" dirty="0"/>
            </a:br>
            <a:r>
              <a:rPr lang="de-DE" dirty="0"/>
              <a:t>Fachbereich </a:t>
            </a:r>
            <a:br>
              <a:rPr lang="de-DE" dirty="0"/>
            </a:br>
            <a:r>
              <a:rPr lang="de-DE" dirty="0"/>
              <a:t>Institut</a:t>
            </a:r>
          </a:p>
          <a:p>
            <a:endParaRPr lang="de-DE" dirty="0"/>
          </a:p>
          <a:p>
            <a:r>
              <a:rPr lang="de-DE" dirty="0"/>
              <a:t>Datum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40640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6150" y="1628775"/>
            <a:ext cx="40640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1"/>
          <p:cNvGrpSpPr>
            <a:grpSpLocks/>
          </p:cNvGrpSpPr>
          <p:nvPr/>
        </p:nvGrpSpPr>
        <p:grpSpPr bwMode="auto">
          <a:xfrm>
            <a:off x="0" y="1084263"/>
            <a:ext cx="9144000" cy="431800"/>
            <a:chOff x="-6" y="668"/>
            <a:chExt cx="5766" cy="267"/>
          </a:xfrm>
        </p:grpSpPr>
        <p:sp>
          <p:nvSpPr>
            <p:cNvPr id="64530" name="Line 18"/>
            <p:cNvSpPr>
              <a:spLocks noChangeShapeType="1"/>
            </p:cNvSpPr>
            <p:nvPr userDrawn="1"/>
          </p:nvSpPr>
          <p:spPr bwMode="auto">
            <a:xfrm>
              <a:off x="0" y="668"/>
              <a:ext cx="5760" cy="0"/>
            </a:xfrm>
            <a:prstGeom prst="line">
              <a:avLst/>
            </a:prstGeom>
            <a:noFill/>
            <a:ln w="9525">
              <a:solidFill>
                <a:srgbClr val="00245B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>
                <a:latin typeface="Arial" charset="0"/>
                <a:ea typeface="+mn-ea"/>
              </a:endParaRPr>
            </a:p>
          </p:txBody>
        </p:sp>
        <p:sp>
          <p:nvSpPr>
            <p:cNvPr id="64531" name="Rectangle 19"/>
            <p:cNvSpPr>
              <a:spLocks noChangeArrowheads="1"/>
            </p:cNvSpPr>
            <p:nvPr userDrawn="1"/>
          </p:nvSpPr>
          <p:spPr bwMode="auto">
            <a:xfrm>
              <a:off x="0" y="692"/>
              <a:ext cx="5760" cy="236"/>
            </a:xfrm>
            <a:prstGeom prst="rect">
              <a:avLst/>
            </a:prstGeom>
            <a:solidFill>
              <a:srgbClr val="A6B8CA">
                <a:alpha val="67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108000"/>
            <a:lstStyle/>
            <a:p>
              <a:pPr indent="628650">
                <a:spcBef>
                  <a:spcPct val="20000"/>
                </a:spcBef>
                <a:buClr>
                  <a:srgbClr val="4D4D4D"/>
                </a:buClr>
                <a:buFontTx/>
                <a:buChar char="•"/>
                <a:defRPr/>
              </a:pPr>
              <a:endParaRPr lang="de-DE" sz="1600" b="1">
                <a:solidFill>
                  <a:schemeClr val="bg1"/>
                </a:solidFill>
                <a:latin typeface="Verdana" pitchFamily="34" charset="0"/>
                <a:ea typeface="ＭＳ Ｐゴシック" pitchFamily="-65" charset="-128"/>
              </a:endParaRPr>
            </a:p>
          </p:txBody>
        </p:sp>
        <p:sp>
          <p:nvSpPr>
            <p:cNvPr id="64532" name="Line 20"/>
            <p:cNvSpPr>
              <a:spLocks noChangeShapeType="1"/>
            </p:cNvSpPr>
            <p:nvPr userDrawn="1"/>
          </p:nvSpPr>
          <p:spPr bwMode="auto">
            <a:xfrm>
              <a:off x="-6" y="935"/>
              <a:ext cx="5760" cy="0"/>
            </a:xfrm>
            <a:prstGeom prst="line">
              <a:avLst/>
            </a:prstGeom>
            <a:noFill/>
            <a:ln w="9525">
              <a:solidFill>
                <a:srgbClr val="00245B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>
                <a:latin typeface="Arial" charset="0"/>
                <a:ea typeface="+mn-ea"/>
              </a:endParaRPr>
            </a:p>
          </p:txBody>
        </p:sp>
      </p:grp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6300788"/>
            <a:ext cx="9144000" cy="7937"/>
          </a:xfrm>
          <a:prstGeom prst="rect">
            <a:avLst/>
          </a:prstGeom>
          <a:solidFill>
            <a:srgbClr val="002E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latin typeface="Verdana" pitchFamily="34" charset="0"/>
              <a:ea typeface="ＭＳ Ｐゴシック" pitchFamily="-65" charset="-128"/>
            </a:endParaRPr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539750" y="112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de-DE" b="1">
              <a:solidFill>
                <a:schemeClr val="bg2"/>
              </a:solidFill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28775"/>
            <a:ext cx="82804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1. Ebene</a:t>
            </a:r>
          </a:p>
          <a:p>
            <a:pPr lvl="1"/>
            <a:r>
              <a:rPr lang="de-DE" dirty="0" smtClean="0"/>
              <a:t>2. Ebene</a:t>
            </a:r>
          </a:p>
          <a:p>
            <a:pPr lvl="2"/>
            <a:r>
              <a:rPr lang="de-DE" dirty="0" smtClean="0"/>
              <a:t>3. Ebene</a:t>
            </a:r>
          </a:p>
          <a:p>
            <a:pPr lvl="3"/>
            <a:r>
              <a:rPr lang="de-DE" dirty="0" smtClean="0"/>
              <a:t>4. Ebene</a:t>
            </a:r>
          </a:p>
          <a:p>
            <a:pPr lvl="4"/>
            <a:r>
              <a:rPr lang="de-DE" dirty="0" smtClean="0"/>
              <a:t>5.Ebene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19138"/>
            <a:ext cx="7416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Überschrift</a:t>
            </a:r>
          </a:p>
        </p:txBody>
      </p:sp>
      <p:pic>
        <p:nvPicPr>
          <p:cNvPr id="2055" name="Picture 10" descr="Logo_RGB_300dp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2238" y="76200"/>
            <a:ext cx="2443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7524750" y="6551613"/>
            <a:ext cx="122713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7DD019E6-1AC4-4FEF-9F85-7B13C12D5923}" type="slidenum">
              <a:rPr lang="de-DE" sz="800">
                <a:solidFill>
                  <a:srgbClr val="00245B"/>
                </a:solidFill>
                <a:latin typeface="Verdana" pitchFamily="34" charset="0"/>
                <a:ea typeface="ＭＳ Ｐゴシック"/>
              </a:rPr>
              <a:pPr algn="r">
                <a:defRPr/>
              </a:pPr>
              <a:t>‹Nr.›</a:t>
            </a:fld>
            <a:endParaRPr lang="de-DE" sz="800" dirty="0">
              <a:solidFill>
                <a:srgbClr val="00245B"/>
              </a:solidFill>
              <a:latin typeface="Verdana" pitchFamily="34" charset="0"/>
              <a:ea typeface="ＭＳ Ｐゴシック"/>
            </a:endParaRP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1763713" y="6543675"/>
            <a:ext cx="59769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>
              <a:defRPr/>
            </a:pPr>
            <a:r>
              <a:rPr lang="de-DE" sz="800" dirty="0" err="1" smtClean="0">
                <a:solidFill>
                  <a:srgbClr val="00245B"/>
                </a:solidFill>
                <a:latin typeface="Verdana" pitchFamily="34" charset="0"/>
              </a:rPr>
              <a:t>Transformin</a:t>
            </a:r>
            <a:r>
              <a:rPr lang="de-DE" sz="800" baseline="0" dirty="0" err="1" smtClean="0">
                <a:solidFill>
                  <a:srgbClr val="00245B"/>
                </a:solidFill>
                <a:latin typeface="Verdana" pitchFamily="34" charset="0"/>
              </a:rPr>
              <a:t>g</a:t>
            </a:r>
            <a:r>
              <a:rPr lang="de-DE" sz="800" baseline="0" dirty="0" smtClean="0">
                <a:solidFill>
                  <a:srgbClr val="00245B"/>
                </a:solidFill>
                <a:latin typeface="Verdana" pitchFamily="34" charset="0"/>
              </a:rPr>
              <a:t> Assessment – 09/19/2014</a:t>
            </a:r>
            <a:endParaRPr lang="de-DE" sz="800" dirty="0">
              <a:solidFill>
                <a:srgbClr val="00245B"/>
              </a:solidFill>
              <a:latin typeface="Verdana" pitchFamily="34" charset="0"/>
            </a:endParaRPr>
          </a:p>
        </p:txBody>
      </p:sp>
      <p:pic>
        <p:nvPicPr>
          <p:cNvPr id="2058" name="Picture 13" descr="cedis-logo-titel"/>
          <p:cNvPicPr>
            <a:picLocks noChangeAspect="1" noChangeArrowheads="1"/>
          </p:cNvPicPr>
          <p:nvPr/>
        </p:nvPicPr>
        <p:blipFill>
          <a:blip r:embed="rId15" cstate="print">
            <a:lum bright="-16000"/>
          </a:blip>
          <a:srcRect/>
          <a:stretch>
            <a:fillRect/>
          </a:stretch>
        </p:blipFill>
        <p:spPr bwMode="auto">
          <a:xfrm>
            <a:off x="539750" y="6486525"/>
            <a:ext cx="6524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rgbClr val="AAAAA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rgbClr val="AAAAAA"/>
          </a:solidFill>
          <a:latin typeface="Verdana" pitchFamily="34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rgbClr val="AAAAAA"/>
          </a:solidFill>
          <a:latin typeface="Verdana" pitchFamily="34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rgbClr val="AAAAAA"/>
          </a:solidFill>
          <a:latin typeface="Verdana" pitchFamily="34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rgbClr val="AAAAAA"/>
          </a:solidFill>
          <a:latin typeface="Verdana" pitchFamily="34" charset="0"/>
          <a:ea typeface="ＭＳ Ｐゴシック"/>
          <a:cs typeface="ＭＳ Ｐゴシック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rgbClr val="AAAAAA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rgbClr val="AAAAAA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rgbClr val="AAAAAA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rgbClr val="AAAAAA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25082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9654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34226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rgbClr val="AAAAAA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rgbClr val="AAAAAA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rgbClr val="AAAAAA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rgbClr val="AAAAAA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rgbClr val="AAAAAA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rgbClr val="AAAAAA"/>
          </a:solidFill>
          <a:latin typeface="Verdana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rgbClr val="AAAAAA"/>
          </a:solidFill>
          <a:latin typeface="Verdana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rgbClr val="AAAAAA"/>
          </a:solidFill>
          <a:latin typeface="Verdana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rgbClr val="AAAAAA"/>
          </a:solidFill>
          <a:latin typeface="Verdana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•"/>
        <a:defRPr sz="1600">
          <a:solidFill>
            <a:schemeClr val="tx1"/>
          </a:solidFill>
          <a:latin typeface="Arial" charset="0"/>
          <a:ea typeface="+mn-ea"/>
          <a:cs typeface="+mn-cs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•"/>
        <a:defRPr sz="1400">
          <a:solidFill>
            <a:schemeClr val="tx1"/>
          </a:solidFill>
          <a:latin typeface="Arial" charset="0"/>
          <a:ea typeface="+mn-ea"/>
          <a:cs typeface="+mn-cs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Char char="•"/>
        <a:defRPr sz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10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Arial" charset="0"/>
          <a:ea typeface="+mn-ea"/>
          <a:cs typeface="+mn-cs"/>
        </a:defRPr>
      </a:lvl5pPr>
      <a:lvl6pPr marL="25082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6pPr>
      <a:lvl7pPr marL="29654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7pPr>
      <a:lvl8pPr marL="34226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8pPr>
      <a:lvl9pPr marL="387985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examinations.fu-berlin.de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atistiklabor.de/de/news/Presseartikel/Focus-12-05/index.html" TargetMode="External"/><Relationship Id="rId5" Type="http://schemas.openxmlformats.org/officeDocument/2006/relationships/hyperlink" Target="http://www.uni-hamburg.de/eLearning/eCommunity/Hamburger_eLearning_Magazin/eLearningMagazin_07.pdf" TargetMode="External"/><Relationship Id="rId4" Type="http://schemas.openxmlformats.org/officeDocument/2006/relationships/hyperlink" Target="http://eli.elc.edu.sa/2009/content/Crisp%5bresearch%5d.pdf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100" y="3962400"/>
            <a:ext cx="7488238" cy="7143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333333"/>
              </a:buClr>
            </a:pPr>
            <a:r>
              <a:rPr lang="de-DE" sz="2000" dirty="0" smtClean="0">
                <a:latin typeface="+mj-lt"/>
              </a:rPr>
              <a:t>10 </a:t>
            </a:r>
            <a:r>
              <a:rPr lang="de-DE" sz="2000" dirty="0" err="1" smtClean="0">
                <a:latin typeface="+mj-lt"/>
              </a:rPr>
              <a:t>Years</a:t>
            </a:r>
            <a:r>
              <a:rPr lang="de-DE" sz="2000" dirty="0" smtClean="0">
                <a:latin typeface="+mj-lt"/>
              </a:rPr>
              <a:t> E-</a:t>
            </a:r>
            <a:r>
              <a:rPr lang="de-DE" sz="2000" dirty="0" err="1" smtClean="0">
                <a:latin typeface="+mj-lt"/>
              </a:rPr>
              <a:t>Exams</a:t>
            </a:r>
            <a:r>
              <a:rPr lang="de-DE" sz="2000" dirty="0" smtClean="0">
                <a:latin typeface="+mj-lt"/>
              </a:rPr>
              <a:t> at Freie Universität Berlin</a:t>
            </a:r>
          </a:p>
          <a:p>
            <a:pPr eaLnBrk="1" hangingPunct="1">
              <a:buClr>
                <a:srgbClr val="333333"/>
              </a:buClr>
            </a:pPr>
            <a:r>
              <a:rPr lang="de-DE" sz="1400" dirty="0" smtClean="0">
                <a:latin typeface="+mj-lt"/>
              </a:rPr>
              <a:t>An </a:t>
            </a:r>
            <a:r>
              <a:rPr lang="de-DE" sz="1400" dirty="0" err="1" smtClean="0">
                <a:latin typeface="+mj-lt"/>
              </a:rPr>
              <a:t>Overview</a:t>
            </a:r>
            <a:endParaRPr lang="de-DE" sz="1400" dirty="0">
              <a:latin typeface="+mj-lt"/>
            </a:endParaRPr>
          </a:p>
          <a:p>
            <a:pPr eaLnBrk="1" hangingPunct="1">
              <a:buClr>
                <a:srgbClr val="333333"/>
              </a:buClr>
            </a:pPr>
            <a:endParaRPr lang="de-DE" sz="2000" dirty="0" smtClean="0">
              <a:latin typeface="+mj-lt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554038" y="5065713"/>
            <a:ext cx="7921625" cy="4699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1800" dirty="0" smtClean="0">
                <a:latin typeface="+mj-lt"/>
              </a:rPr>
              <a:t/>
            </a:r>
            <a:br>
              <a:rPr lang="de-DE" sz="1800" dirty="0" smtClean="0">
                <a:latin typeface="+mj-lt"/>
              </a:rPr>
            </a:br>
            <a:r>
              <a:rPr lang="de-DE" sz="1600" dirty="0" smtClean="0">
                <a:latin typeface="+mj-lt"/>
              </a:rPr>
              <a:t>Alexander Schulz &amp; Nicolas </a:t>
            </a:r>
            <a:r>
              <a:rPr lang="de-DE" sz="1600" dirty="0" err="1" smtClean="0">
                <a:latin typeface="+mj-lt"/>
              </a:rPr>
              <a:t>Apostolopoulos</a:t>
            </a:r>
            <a:r>
              <a:rPr lang="de-DE" sz="1800" dirty="0" smtClean="0">
                <a:latin typeface="+mj-lt"/>
              </a:rPr>
              <a:t/>
            </a:r>
            <a:br>
              <a:rPr lang="de-DE" sz="1800" dirty="0" smtClean="0">
                <a:latin typeface="+mj-lt"/>
              </a:rPr>
            </a:br>
            <a:r>
              <a:rPr lang="de-DE" sz="1600" dirty="0" smtClean="0">
                <a:latin typeface="+mj-lt"/>
              </a:rPr>
              <a:t/>
            </a:r>
            <a:br>
              <a:rPr lang="de-DE" sz="1600" dirty="0" smtClean="0">
                <a:latin typeface="+mj-lt"/>
              </a:rPr>
            </a:br>
            <a:r>
              <a:rPr lang="de-DE" sz="1600" dirty="0" smtClean="0">
                <a:latin typeface="+mj-lt"/>
              </a:rPr>
              <a:t>Freie Universität Berlin</a:t>
            </a:r>
          </a:p>
        </p:txBody>
      </p:sp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0" y="1557338"/>
            <a:ext cx="539750" cy="215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8893175" y="1270000"/>
            <a:ext cx="250825" cy="215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5126" name="Picture 19" descr="cedis-logo-titel"/>
          <p:cNvPicPr>
            <a:picLocks noChangeAspect="1" noChangeArrowheads="1"/>
          </p:cNvPicPr>
          <p:nvPr/>
        </p:nvPicPr>
        <p:blipFill>
          <a:blip r:embed="rId3" cstate="print">
            <a:lum bright="-16000"/>
          </a:blip>
          <a:srcRect/>
          <a:stretch>
            <a:fillRect/>
          </a:stretch>
        </p:blipFill>
        <p:spPr bwMode="auto">
          <a:xfrm>
            <a:off x="7521575" y="4987925"/>
            <a:ext cx="1362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0" y="1122363"/>
            <a:ext cx="9153525" cy="1897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011488" y="3048000"/>
            <a:ext cx="5883130" cy="275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6700" indent="-266700"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endParaRPr lang="de-DE" dirty="0">
              <a:solidFill>
                <a:srgbClr val="AAAAAA"/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r>
              <a:rPr lang="de-DE" dirty="0">
                <a:solidFill>
                  <a:schemeClr val="tx2"/>
                </a:solidFill>
                <a:cs typeface="Arial" panose="020B0604020202020204" pitchFamily="34" charset="0"/>
              </a:rPr>
              <a:t>Development </a:t>
            </a:r>
            <a:r>
              <a:rPr lang="de-DE" dirty="0" err="1">
                <a:solidFill>
                  <a:schemeClr val="tx2"/>
                </a:solidFill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2"/>
                </a:solidFill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chemeClr val="tx2"/>
                </a:solidFill>
                <a:cs typeface="Arial" panose="020B0604020202020204" pitchFamily="34" charset="0"/>
              </a:rPr>
              <a:t> E-</a:t>
            </a:r>
            <a:r>
              <a:rPr lang="de-DE" dirty="0" err="1">
                <a:solidFill>
                  <a:schemeClr val="tx2"/>
                </a:solidFill>
                <a:cs typeface="Arial" panose="020B0604020202020204" pitchFamily="34" charset="0"/>
              </a:rPr>
              <a:t>Examination</a:t>
            </a:r>
            <a:r>
              <a:rPr lang="de-DE" dirty="0">
                <a:solidFill>
                  <a:schemeClr val="tx2"/>
                </a:solidFill>
                <a:cs typeface="Arial" panose="020B0604020202020204" pitchFamily="34" charset="0"/>
              </a:rPr>
              <a:t> Unit</a:t>
            </a: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endParaRPr lang="de-DE" dirty="0">
              <a:solidFill>
                <a:srgbClr val="003366"/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r>
              <a:rPr lang="de-DE" b="1" dirty="0">
                <a:solidFill>
                  <a:srgbClr val="003366"/>
                </a:solidFill>
                <a:cs typeface="Arial" panose="020B0604020202020204" pitchFamily="34" charset="0"/>
              </a:rPr>
              <a:t>The E-</a:t>
            </a:r>
            <a:r>
              <a:rPr lang="de-DE" b="1" dirty="0" err="1">
                <a:solidFill>
                  <a:srgbClr val="003366"/>
                </a:solidFill>
                <a:cs typeface="Arial" panose="020B0604020202020204" pitchFamily="34" charset="0"/>
              </a:rPr>
              <a:t>Examination</a:t>
            </a:r>
            <a:r>
              <a:rPr lang="de-DE" b="1" dirty="0">
                <a:solidFill>
                  <a:srgbClr val="003366"/>
                </a:solidFill>
                <a:cs typeface="Arial" panose="020B0604020202020204" pitchFamily="34" charset="0"/>
              </a:rPr>
              <a:t> Center</a:t>
            </a: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endParaRPr lang="de-DE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Topics 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 E-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Examination</a:t>
            </a: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 Unit</a:t>
            </a:r>
            <a:endParaRPr lang="de-DE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</a:pPr>
            <a:endParaRPr lang="de-DE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Further 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information</a:t>
            </a:r>
            <a:endParaRPr lang="de-DE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66725" y="1135063"/>
            <a:ext cx="217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255C"/>
                </a:solidFill>
              </a:rPr>
              <a:t>FU E-Examinations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0" y="1112838"/>
            <a:ext cx="6118225" cy="10795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3025775" y="1587500"/>
            <a:ext cx="6118225" cy="1193800"/>
          </a:xfrm>
          <a:prstGeom prst="rect">
            <a:avLst/>
          </a:prstGeom>
          <a:solidFill>
            <a:srgbClr val="A6B8CA">
              <a:alpha val="6588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3059113" y="1685925"/>
            <a:ext cx="5321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de-DE" sz="4000" dirty="0" err="1" smtClean="0">
                <a:solidFill>
                  <a:schemeClr val="bg2"/>
                </a:solidFill>
                <a:latin typeface="Verdana" pitchFamily="34" charset="0"/>
              </a:rPr>
              <a:t>Structure</a:t>
            </a:r>
            <a:endParaRPr lang="de-DE" sz="4000" dirty="0">
              <a:solidFill>
                <a:schemeClr val="bg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466724" y="1117600"/>
            <a:ext cx="84702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00255C"/>
                </a:solidFill>
              </a:rPr>
              <a:t>Step</a:t>
            </a:r>
            <a:r>
              <a:rPr lang="de-DE" dirty="0" smtClean="0">
                <a:solidFill>
                  <a:srgbClr val="00255C"/>
                </a:solidFill>
              </a:rPr>
              <a:t> III: Implementation, </a:t>
            </a:r>
            <a:r>
              <a:rPr lang="de-DE" dirty="0" err="1" smtClean="0">
                <a:solidFill>
                  <a:srgbClr val="00255C"/>
                </a:solidFill>
              </a:rPr>
              <a:t>institutionalization</a:t>
            </a:r>
            <a:r>
              <a:rPr lang="de-DE" dirty="0" smtClean="0">
                <a:solidFill>
                  <a:srgbClr val="00255C"/>
                </a:solidFill>
              </a:rPr>
              <a:t> </a:t>
            </a:r>
            <a:r>
              <a:rPr lang="de-DE" dirty="0" err="1" smtClean="0">
                <a:solidFill>
                  <a:srgbClr val="00255C"/>
                </a:solidFill>
              </a:rPr>
              <a:t>and</a:t>
            </a:r>
            <a:r>
              <a:rPr lang="de-DE" dirty="0" smtClean="0">
                <a:solidFill>
                  <a:srgbClr val="00255C"/>
                </a:solidFill>
              </a:rPr>
              <a:t> </a:t>
            </a:r>
            <a:r>
              <a:rPr lang="de-DE" dirty="0" err="1" smtClean="0">
                <a:solidFill>
                  <a:srgbClr val="00255C"/>
                </a:solidFill>
              </a:rPr>
              <a:t>extension</a:t>
            </a:r>
            <a:r>
              <a:rPr lang="de-DE" dirty="0" smtClean="0">
                <a:solidFill>
                  <a:srgbClr val="00255C"/>
                </a:solidFill>
              </a:rPr>
              <a:t> (</a:t>
            </a:r>
            <a:r>
              <a:rPr lang="de-DE" dirty="0" err="1" smtClean="0">
                <a:solidFill>
                  <a:srgbClr val="00255C"/>
                </a:solidFill>
              </a:rPr>
              <a:t>since</a:t>
            </a:r>
            <a:r>
              <a:rPr lang="de-DE" dirty="0" smtClean="0">
                <a:solidFill>
                  <a:srgbClr val="00255C"/>
                </a:solidFill>
              </a:rPr>
              <a:t> 2011)</a:t>
            </a:r>
            <a:endParaRPr lang="de-DE" dirty="0">
              <a:solidFill>
                <a:srgbClr val="00255C"/>
              </a:solidFill>
            </a:endParaRP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409575" y="1816100"/>
            <a:ext cx="7643813" cy="2689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176213" lvl="1">
              <a:spcBef>
                <a:spcPct val="20000"/>
              </a:spcBef>
              <a:buClr>
                <a:srgbClr val="4D4D4D"/>
              </a:buClr>
            </a:pPr>
            <a:endParaRPr lang="de-DE">
              <a:latin typeface="NexusSans-Regular" pitchFamily="2" charset="0"/>
            </a:endParaRPr>
          </a:p>
        </p:txBody>
      </p:sp>
      <p:sp>
        <p:nvSpPr>
          <p:cNvPr id="23559" name="Rechteck 7"/>
          <p:cNvSpPr>
            <a:spLocks noChangeArrowheads="1"/>
          </p:cNvSpPr>
          <p:nvPr/>
        </p:nvSpPr>
        <p:spPr bwMode="auto">
          <a:xfrm>
            <a:off x="590548" y="1668463"/>
            <a:ext cx="66383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lvl="1" indent="-176213">
              <a:buFont typeface="Arial" pitchFamily="34" charset="0"/>
              <a:buChar char="•"/>
              <a:defRPr/>
            </a:pP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Technical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implementation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: </a:t>
            </a:r>
          </a:p>
          <a:p>
            <a:pPr marL="176213" lvl="1" indent="-176213">
              <a:buFont typeface="Arial" pitchFamily="34" charset="0"/>
              <a:buChar char="•"/>
              <a:defRPr/>
            </a:pPr>
            <a:endParaRPr lang="de-DE" sz="1600" b="1" dirty="0" smtClean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cs typeface="Arial" panose="020B0604020202020204" pitchFamily="34" charset="0"/>
              </a:rPr>
              <a:t>2011-2012: </a:t>
            </a:r>
            <a:r>
              <a:rPr lang="de-DE" sz="1600" dirty="0" err="1" smtClean="0">
                <a:cs typeface="Arial" panose="020B0604020202020204" pitchFamily="34" charset="0"/>
              </a:rPr>
              <a:t>Conception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and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installation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of</a:t>
            </a:r>
            <a:r>
              <a:rPr lang="de-DE" sz="1600" dirty="0" smtClean="0">
                <a:cs typeface="Arial" panose="020B0604020202020204" pitchFamily="34" charset="0"/>
              </a:rPr>
              <a:t> a high </a:t>
            </a:r>
            <a:r>
              <a:rPr lang="de-DE" sz="1600" dirty="0" err="1" smtClean="0">
                <a:cs typeface="Arial" panose="020B0604020202020204" pitchFamily="34" charset="0"/>
              </a:rPr>
              <a:t>performance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cluster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for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the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exam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plattform</a:t>
            </a:r>
            <a:r>
              <a:rPr lang="de-DE" sz="1600" dirty="0" smtClean="0">
                <a:cs typeface="Arial" panose="020B0604020202020204" pitchFamily="34" charset="0"/>
              </a:rPr>
              <a:t> (</a:t>
            </a:r>
            <a:r>
              <a:rPr lang="de-DE" sz="1600" dirty="0" err="1" smtClean="0">
                <a:cs typeface="Arial" panose="020B0604020202020204" pitchFamily="34" charset="0"/>
              </a:rPr>
              <a:t>with</a:t>
            </a:r>
            <a:r>
              <a:rPr lang="de-DE" sz="1600" dirty="0" smtClean="0">
                <a:cs typeface="Arial" panose="020B0604020202020204" pitchFamily="34" charset="0"/>
              </a:rPr>
              <a:t> LPLUS)</a:t>
            </a: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>
              <a:cs typeface="Arial" panose="020B0604020202020204" pitchFamily="34" charset="0"/>
            </a:endParaRPr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Construction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the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E-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Examination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Center (EEC): </a:t>
            </a:r>
          </a:p>
          <a:p>
            <a:pPr marL="176213" lvl="1" indent="-176213">
              <a:buFont typeface="Arial" pitchFamily="34" charset="0"/>
              <a:buChar char="•"/>
              <a:defRPr/>
            </a:pPr>
            <a:endParaRPr lang="de-DE" sz="1600" b="1" dirty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cs typeface="Arial" panose="020B0604020202020204" pitchFamily="34" charset="0"/>
              </a:rPr>
              <a:t>2012-2013: Setting </a:t>
            </a:r>
            <a:r>
              <a:rPr lang="de-DE" sz="1600" dirty="0" err="1" smtClean="0">
                <a:cs typeface="Arial" panose="020B0604020202020204" pitchFamily="34" charset="0"/>
              </a:rPr>
              <a:t>up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the</a:t>
            </a:r>
            <a:r>
              <a:rPr lang="de-DE" sz="1600" dirty="0" smtClean="0">
                <a:cs typeface="Arial" panose="020B0604020202020204" pitchFamily="34" charset="0"/>
              </a:rPr>
              <a:t> E-</a:t>
            </a:r>
            <a:r>
              <a:rPr lang="de-DE" sz="1600" dirty="0" err="1" smtClean="0">
                <a:cs typeface="Arial" panose="020B0604020202020204" pitchFamily="34" charset="0"/>
              </a:rPr>
              <a:t>Examination</a:t>
            </a:r>
            <a:r>
              <a:rPr lang="de-DE" sz="1600" dirty="0" smtClean="0">
                <a:cs typeface="Arial" panose="020B0604020202020204" pitchFamily="34" charset="0"/>
              </a:rPr>
              <a:t> Center (EEC)</a:t>
            </a: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b="1" dirty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cs typeface="Arial" panose="020B0604020202020204" pitchFamily="34" charset="0"/>
              </a:rPr>
              <a:t>Bringing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into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service</a:t>
            </a:r>
            <a:r>
              <a:rPr lang="de-DE" sz="1600" dirty="0" smtClean="0">
                <a:cs typeface="Arial" panose="020B0604020202020204" pitchFamily="34" charset="0"/>
              </a:rPr>
              <a:t> on Feb 2nd, 2013 </a:t>
            </a:r>
            <a:r>
              <a:rPr lang="de-DE" sz="1600" dirty="0" err="1" smtClean="0">
                <a:cs typeface="Arial" panose="020B0604020202020204" pitchFamily="34" charset="0"/>
              </a:rPr>
              <a:t>with</a:t>
            </a:r>
            <a:r>
              <a:rPr lang="de-DE" sz="1600" dirty="0" smtClean="0">
                <a:cs typeface="Arial" panose="020B0604020202020204" pitchFamily="34" charset="0"/>
              </a:rPr>
              <a:t> an </a:t>
            </a:r>
            <a:r>
              <a:rPr lang="de-DE" sz="1600" dirty="0" err="1" smtClean="0">
                <a:cs typeface="Arial" panose="020B0604020202020204" pitchFamily="34" charset="0"/>
              </a:rPr>
              <a:t>exam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of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the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former</a:t>
            </a:r>
            <a:r>
              <a:rPr lang="de-DE" sz="1600" dirty="0" smtClean="0">
                <a:cs typeface="Arial" panose="020B0604020202020204" pitchFamily="34" charset="0"/>
              </a:rPr>
              <a:t> vice </a:t>
            </a:r>
            <a:r>
              <a:rPr lang="de-DE" sz="1600" dirty="0" err="1" smtClean="0">
                <a:cs typeface="Arial" panose="020B0604020202020204" pitchFamily="34" charset="0"/>
              </a:rPr>
              <a:t>president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of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smtClean="0">
                <a:cs typeface="Arial" panose="020B0604020202020204" pitchFamily="34" charset="0"/>
              </a:rPr>
              <a:t>Freie </a:t>
            </a:r>
            <a:r>
              <a:rPr lang="de-DE" sz="1600" dirty="0" smtClean="0">
                <a:cs typeface="Arial" panose="020B0604020202020204" pitchFamily="34" charset="0"/>
              </a:rPr>
              <a:t>Universität Berlin: </a:t>
            </a:r>
            <a:r>
              <a:rPr lang="de-DE" sz="1600" dirty="0" smtClean="0">
                <a:cs typeface="Arial" panose="020B0604020202020204" pitchFamily="34" charset="0"/>
              </a:rPr>
              <a:t/>
            </a:r>
            <a:br>
              <a:rPr lang="de-DE" sz="1600" dirty="0" smtClean="0">
                <a:cs typeface="Arial" panose="020B0604020202020204" pitchFamily="34" charset="0"/>
              </a:rPr>
            </a:br>
            <a:r>
              <a:rPr lang="de-DE" sz="1600" dirty="0" smtClean="0">
                <a:cs typeface="Arial" panose="020B0604020202020204" pitchFamily="34" charset="0"/>
              </a:rPr>
              <a:t>Prof</a:t>
            </a:r>
            <a:r>
              <a:rPr lang="de-DE" sz="1600" dirty="0" smtClean="0">
                <a:cs typeface="Arial" panose="020B0604020202020204" pitchFamily="34" charset="0"/>
              </a:rPr>
              <a:t>. Dr. Klaus Beck</a:t>
            </a: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>
                <a:cs typeface="Arial" panose="020B0604020202020204" pitchFamily="34" charset="0"/>
              </a:rPr>
              <a:t>More </a:t>
            </a:r>
            <a:r>
              <a:rPr lang="de-DE" sz="1600" dirty="0" err="1">
                <a:cs typeface="Arial" panose="020B0604020202020204" pitchFamily="34" charset="0"/>
              </a:rPr>
              <a:t>than</a:t>
            </a:r>
            <a:r>
              <a:rPr lang="de-DE" sz="1600" dirty="0">
                <a:cs typeface="Arial" panose="020B0604020202020204" pitchFamily="34" charset="0"/>
              </a:rPr>
              <a:t> 150 </a:t>
            </a:r>
            <a:r>
              <a:rPr lang="de-DE" sz="1600" dirty="0" err="1">
                <a:cs typeface="Arial" panose="020B0604020202020204" pitchFamily="34" charset="0"/>
              </a:rPr>
              <a:t>computer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>
                <a:cs typeface="Arial" panose="020B0604020202020204" pitchFamily="34" charset="0"/>
              </a:rPr>
              <a:t>stations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>
                <a:cs typeface="Arial" panose="020B0604020202020204" pitchFamily="34" charset="0"/>
              </a:rPr>
              <a:t>for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>
                <a:cs typeface="Arial" panose="020B0604020202020204" pitchFamily="34" charset="0"/>
              </a:rPr>
              <a:t>exams</a:t>
            </a:r>
            <a:endParaRPr lang="de-DE" sz="1600" dirty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cs typeface="Arial" panose="020B0604020202020204" pitchFamily="34" charset="0"/>
              </a:rPr>
              <a:t>Most </a:t>
            </a:r>
            <a:r>
              <a:rPr lang="de-DE" sz="1600" dirty="0">
                <a:cs typeface="Arial" panose="020B0604020202020204" pitchFamily="34" charset="0"/>
              </a:rPr>
              <a:t>modern </a:t>
            </a:r>
            <a:r>
              <a:rPr lang="de-DE" sz="1600" dirty="0" err="1">
                <a:cs typeface="Arial" panose="020B0604020202020204" pitchFamily="34" charset="0"/>
              </a:rPr>
              <a:t>examination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>
                <a:cs typeface="Arial" panose="020B0604020202020204" pitchFamily="34" charset="0"/>
              </a:rPr>
              <a:t>center</a:t>
            </a:r>
            <a:r>
              <a:rPr lang="de-DE" sz="1600" dirty="0">
                <a:cs typeface="Arial" panose="020B0604020202020204" pitchFamily="34" charset="0"/>
              </a:rPr>
              <a:t> in </a:t>
            </a:r>
            <a:r>
              <a:rPr lang="de-DE" sz="1600" dirty="0" smtClean="0">
                <a:cs typeface="Arial" panose="020B0604020202020204" pitchFamily="34" charset="0"/>
              </a:rPr>
              <a:t>Germany</a:t>
            </a: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>
                <a:cs typeface="Arial" panose="020B0604020202020204" pitchFamily="34" charset="0"/>
              </a:rPr>
              <a:t>Second </a:t>
            </a:r>
            <a:r>
              <a:rPr lang="de-DE" sz="1600" dirty="0" err="1">
                <a:cs typeface="Arial" panose="020B0604020202020204" pitchFamily="34" charset="0"/>
              </a:rPr>
              <a:t>largest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>
                <a:cs typeface="Arial" panose="020B0604020202020204" pitchFamily="34" charset="0"/>
              </a:rPr>
              <a:t>capacity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>
                <a:cs typeface="Arial" panose="020B0604020202020204" pitchFamily="34" charset="0"/>
              </a:rPr>
              <a:t>of</a:t>
            </a:r>
            <a:r>
              <a:rPr lang="de-DE" sz="1600" dirty="0">
                <a:cs typeface="Arial" panose="020B0604020202020204" pitchFamily="34" charset="0"/>
              </a:rPr>
              <a:t> all </a:t>
            </a:r>
            <a:r>
              <a:rPr lang="de-DE" sz="1600" dirty="0" err="1">
                <a:cs typeface="Arial" panose="020B0604020202020204" pitchFamily="34" charset="0"/>
              </a:rPr>
              <a:t>examination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>
                <a:cs typeface="Arial" panose="020B0604020202020204" pitchFamily="34" charset="0"/>
              </a:rPr>
              <a:t>centers</a:t>
            </a:r>
            <a:r>
              <a:rPr lang="de-DE" sz="1600" dirty="0">
                <a:cs typeface="Arial" panose="020B0604020202020204" pitchFamily="34" charset="0"/>
              </a:rPr>
              <a:t> in </a:t>
            </a:r>
            <a:r>
              <a:rPr lang="de-DE" sz="1600" dirty="0" smtClean="0">
                <a:cs typeface="Arial" panose="020B0604020202020204" pitchFamily="34" charset="0"/>
              </a:rPr>
              <a:t>Germany</a:t>
            </a:r>
            <a:endParaRPr lang="de-DE" sz="1600" dirty="0"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7141" y="4342362"/>
            <a:ext cx="1790568" cy="133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2" name="Picture 2" descr="http://www.lplus.de/lplus.de/intro/gfx/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7" y="1911687"/>
            <a:ext cx="9715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466725" y="1117600"/>
            <a:ext cx="7505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00255C"/>
                </a:solidFill>
              </a:rPr>
              <a:t>Step</a:t>
            </a:r>
            <a:r>
              <a:rPr lang="de-DE" dirty="0">
                <a:solidFill>
                  <a:srgbClr val="00255C"/>
                </a:solidFill>
              </a:rPr>
              <a:t> III: The </a:t>
            </a:r>
            <a:r>
              <a:rPr lang="de-DE" dirty="0" smtClean="0">
                <a:solidFill>
                  <a:srgbClr val="00255C"/>
                </a:solidFill>
              </a:rPr>
              <a:t>E-</a:t>
            </a:r>
            <a:r>
              <a:rPr lang="de-DE" dirty="0" err="1" smtClean="0">
                <a:solidFill>
                  <a:srgbClr val="00255C"/>
                </a:solidFill>
              </a:rPr>
              <a:t>Examination</a:t>
            </a:r>
            <a:r>
              <a:rPr lang="de-DE" dirty="0" smtClean="0">
                <a:solidFill>
                  <a:srgbClr val="00255C"/>
                </a:solidFill>
              </a:rPr>
              <a:t> Center - 3D-simulations in November 2011</a:t>
            </a:r>
            <a:endParaRPr lang="de-DE" dirty="0">
              <a:solidFill>
                <a:srgbClr val="00255C"/>
              </a:solidFill>
            </a:endParaRPr>
          </a:p>
        </p:txBody>
      </p:sp>
      <p:pic>
        <p:nvPicPr>
          <p:cNvPr id="8" name="Picture 2" descr="G:\E-Examinations\12. Aussendarstellung\17. CeDiS Intern\3d simulation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9" y="1659146"/>
            <a:ext cx="8062913" cy="3705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" name="Rechteck 4"/>
          <p:cNvSpPr/>
          <p:nvPr/>
        </p:nvSpPr>
        <p:spPr>
          <a:xfrm>
            <a:off x="3491204" y="5526585"/>
            <a:ext cx="2864644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nb-NO" sz="800" dirty="0" smtClean="0"/>
              <a:t>Source: Gewers &amp; Pudewill Architekten Berlin</a:t>
            </a:r>
            <a:endParaRPr lang="de-DE" sz="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98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466725" y="1117600"/>
            <a:ext cx="7505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00255C"/>
                </a:solidFill>
              </a:rPr>
              <a:t>Step</a:t>
            </a:r>
            <a:r>
              <a:rPr lang="de-DE" dirty="0">
                <a:solidFill>
                  <a:srgbClr val="00255C"/>
                </a:solidFill>
              </a:rPr>
              <a:t> III: The </a:t>
            </a:r>
            <a:r>
              <a:rPr lang="de-DE" dirty="0" smtClean="0">
                <a:solidFill>
                  <a:srgbClr val="00255C"/>
                </a:solidFill>
              </a:rPr>
              <a:t>EEC in </a:t>
            </a:r>
            <a:r>
              <a:rPr lang="de-DE" dirty="0" err="1" smtClean="0">
                <a:solidFill>
                  <a:srgbClr val="00255C"/>
                </a:solidFill>
              </a:rPr>
              <a:t>January</a:t>
            </a:r>
            <a:r>
              <a:rPr lang="de-DE" dirty="0" smtClean="0">
                <a:solidFill>
                  <a:srgbClr val="00255C"/>
                </a:solidFill>
              </a:rPr>
              <a:t> 2012</a:t>
            </a:r>
            <a:endParaRPr lang="de-DE" dirty="0">
              <a:solidFill>
                <a:srgbClr val="00255C"/>
              </a:solidFill>
            </a:endParaRPr>
          </a:p>
        </p:txBody>
      </p:sp>
      <p:pic>
        <p:nvPicPr>
          <p:cNvPr id="1026" name="Picture 2" descr="G:\E-Examinations\23. Raeume\Fabeckstr34-36\Bilder_110712\DSCF6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51" y="1610841"/>
            <a:ext cx="6085771" cy="45643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7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466725" y="1117600"/>
            <a:ext cx="7505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00255C"/>
                </a:solidFill>
              </a:rPr>
              <a:t>Step</a:t>
            </a:r>
            <a:r>
              <a:rPr lang="de-DE" dirty="0" smtClean="0">
                <a:solidFill>
                  <a:srgbClr val="00255C"/>
                </a:solidFill>
              </a:rPr>
              <a:t> III: The EEC in April 2012</a:t>
            </a:r>
          </a:p>
        </p:txBody>
      </p:sp>
      <p:pic>
        <p:nvPicPr>
          <p:cNvPr id="7" name="Picture 2" descr="G:\E-Examinations\12. Aussendarstellung\17. CeDiS Intern\rauminn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2" y="1625105"/>
            <a:ext cx="7540377" cy="45975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38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466725" y="1117600"/>
            <a:ext cx="7505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00255C"/>
                </a:solidFill>
              </a:rPr>
              <a:t>Step</a:t>
            </a:r>
            <a:r>
              <a:rPr lang="de-DE" dirty="0" smtClean="0">
                <a:solidFill>
                  <a:srgbClr val="00255C"/>
                </a:solidFill>
              </a:rPr>
              <a:t> III: The EEC in </a:t>
            </a:r>
            <a:r>
              <a:rPr lang="de-DE" dirty="0" err="1" smtClean="0">
                <a:solidFill>
                  <a:srgbClr val="00255C"/>
                </a:solidFill>
              </a:rPr>
              <a:t>October</a:t>
            </a:r>
            <a:r>
              <a:rPr lang="de-DE" dirty="0" smtClean="0">
                <a:solidFill>
                  <a:srgbClr val="00255C"/>
                </a:solidFill>
              </a:rPr>
              <a:t> 2012</a:t>
            </a:r>
            <a:endParaRPr lang="de-DE" dirty="0">
              <a:solidFill>
                <a:srgbClr val="00255C"/>
              </a:solidFill>
            </a:endParaRPr>
          </a:p>
        </p:txBody>
      </p:sp>
      <p:pic>
        <p:nvPicPr>
          <p:cNvPr id="2050" name="Picture 2" descr="G:\E-Examinations\23. Raeume\Fabeckstr34-36\Bilder 10-2012\IMG_3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51" y="1620515"/>
            <a:ext cx="6129975" cy="4578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6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466725" y="1117600"/>
            <a:ext cx="7505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00255C"/>
                </a:solidFill>
              </a:rPr>
              <a:t>Step</a:t>
            </a:r>
            <a:r>
              <a:rPr lang="de-DE" dirty="0" smtClean="0">
                <a:solidFill>
                  <a:srgbClr val="00255C"/>
                </a:solidFill>
              </a:rPr>
              <a:t> III: The EEC in </a:t>
            </a:r>
            <a:r>
              <a:rPr lang="de-DE" dirty="0" err="1" smtClean="0">
                <a:solidFill>
                  <a:srgbClr val="00255C"/>
                </a:solidFill>
              </a:rPr>
              <a:t>December</a:t>
            </a:r>
            <a:r>
              <a:rPr lang="de-DE" dirty="0" smtClean="0">
                <a:solidFill>
                  <a:srgbClr val="00255C"/>
                </a:solidFill>
              </a:rPr>
              <a:t> 2012</a:t>
            </a:r>
            <a:endParaRPr lang="de-DE" dirty="0">
              <a:solidFill>
                <a:srgbClr val="00255C"/>
              </a:solidFill>
            </a:endParaRPr>
          </a:p>
        </p:txBody>
      </p:sp>
      <p:pic>
        <p:nvPicPr>
          <p:cNvPr id="5122" name="Picture 2" descr="G:\E-Examinations\21. E-Exam-Center und Server\Center\01. Ausstattung\Fotos\Fabeckstr34-36\BestOf\10. Ende Nov 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51" y="1610841"/>
            <a:ext cx="6110918" cy="45643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7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466724" y="1117600"/>
            <a:ext cx="80475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00255C"/>
                </a:solidFill>
              </a:rPr>
              <a:t>Step</a:t>
            </a:r>
            <a:r>
              <a:rPr lang="de-DE" dirty="0" smtClean="0">
                <a:solidFill>
                  <a:srgbClr val="00255C"/>
                </a:solidFill>
              </a:rPr>
              <a:t> III: The </a:t>
            </a:r>
            <a:r>
              <a:rPr lang="de-DE" dirty="0" err="1" smtClean="0">
                <a:solidFill>
                  <a:srgbClr val="00255C"/>
                </a:solidFill>
              </a:rPr>
              <a:t>first</a:t>
            </a:r>
            <a:r>
              <a:rPr lang="de-DE" dirty="0" smtClean="0">
                <a:solidFill>
                  <a:srgbClr val="00255C"/>
                </a:solidFill>
              </a:rPr>
              <a:t> </a:t>
            </a:r>
            <a:r>
              <a:rPr lang="de-DE" dirty="0">
                <a:solidFill>
                  <a:srgbClr val="00255C"/>
                </a:solidFill>
              </a:rPr>
              <a:t>E-Examinations in </a:t>
            </a:r>
            <a:r>
              <a:rPr lang="de-DE" dirty="0" err="1">
                <a:solidFill>
                  <a:srgbClr val="00255C"/>
                </a:solidFill>
              </a:rPr>
              <a:t>February</a:t>
            </a:r>
            <a:r>
              <a:rPr lang="de-DE" dirty="0">
                <a:solidFill>
                  <a:srgbClr val="00255C"/>
                </a:solidFill>
              </a:rPr>
              <a:t> </a:t>
            </a:r>
            <a:r>
              <a:rPr lang="de-DE" dirty="0" smtClean="0">
                <a:solidFill>
                  <a:srgbClr val="00255C"/>
                </a:solidFill>
              </a:rPr>
              <a:t>2013</a:t>
            </a:r>
            <a:endParaRPr lang="de-DE" dirty="0">
              <a:solidFill>
                <a:srgbClr val="00255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742" y="1610841"/>
            <a:ext cx="6110918" cy="45643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" name="Rechteck 3"/>
          <p:cNvSpPr/>
          <p:nvPr/>
        </p:nvSpPr>
        <p:spPr>
          <a:xfrm>
            <a:off x="5427512" y="4787892"/>
            <a:ext cx="254441" cy="6361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468942" y="4715656"/>
            <a:ext cx="254441" cy="6361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474181" y="4170365"/>
            <a:ext cx="254441" cy="6361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5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466725" y="1117600"/>
            <a:ext cx="7505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00255C"/>
                </a:solidFill>
              </a:rPr>
              <a:t>Step</a:t>
            </a:r>
            <a:r>
              <a:rPr lang="de-DE" dirty="0" smtClean="0">
                <a:solidFill>
                  <a:srgbClr val="00255C"/>
                </a:solidFill>
              </a:rPr>
              <a:t> III: Frame </a:t>
            </a:r>
            <a:r>
              <a:rPr lang="de-DE" dirty="0" err="1" smtClean="0">
                <a:solidFill>
                  <a:srgbClr val="00255C"/>
                </a:solidFill>
              </a:rPr>
              <a:t>Conditions</a:t>
            </a:r>
            <a:r>
              <a:rPr lang="de-DE" dirty="0" smtClean="0">
                <a:solidFill>
                  <a:srgbClr val="00255C"/>
                </a:solidFill>
              </a:rPr>
              <a:t> (2011-2014)</a:t>
            </a:r>
            <a:endParaRPr lang="de-DE" dirty="0">
              <a:solidFill>
                <a:srgbClr val="00255C"/>
              </a:solidFill>
            </a:endParaRP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409575" y="1816100"/>
            <a:ext cx="7643813" cy="2689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176213" lvl="1">
              <a:spcBef>
                <a:spcPct val="20000"/>
              </a:spcBef>
              <a:buClr>
                <a:srgbClr val="4D4D4D"/>
              </a:buClr>
            </a:pPr>
            <a:endParaRPr lang="de-DE">
              <a:latin typeface="NexusSans-Regular" pitchFamily="2" charset="0"/>
            </a:endParaRPr>
          </a:p>
        </p:txBody>
      </p:sp>
      <p:sp>
        <p:nvSpPr>
          <p:cNvPr id="23559" name="Rechteck 7"/>
          <p:cNvSpPr>
            <a:spLocks noChangeArrowheads="1"/>
          </p:cNvSpPr>
          <p:nvPr/>
        </p:nvSpPr>
        <p:spPr bwMode="auto">
          <a:xfrm>
            <a:off x="590548" y="1668463"/>
            <a:ext cx="837532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lvl="1" indent="-176213">
              <a:buFont typeface="Arial" pitchFamily="34" charset="0"/>
              <a:buChar char="•"/>
              <a:defRPr/>
            </a:pP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Setting a Support-Team:</a:t>
            </a:r>
          </a:p>
          <a:p>
            <a:pPr marL="176213" lvl="1" indent="-176213">
              <a:buFont typeface="Arial" pitchFamily="34" charset="0"/>
              <a:buChar char="•"/>
              <a:defRPr/>
            </a:pPr>
            <a:endParaRPr lang="de-DE" sz="1600" b="1" dirty="0" smtClean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cs typeface="Arial" panose="020B0604020202020204" pitchFamily="34" charset="0"/>
              </a:rPr>
              <a:t>Since</a:t>
            </a:r>
            <a:r>
              <a:rPr lang="de-DE" sz="1600" dirty="0" smtClean="0">
                <a:cs typeface="Arial" panose="020B0604020202020204" pitchFamily="34" charset="0"/>
              </a:rPr>
              <a:t> 2011: 1,5 x </a:t>
            </a:r>
            <a:r>
              <a:rPr lang="de-DE" sz="1600" dirty="0" err="1" smtClean="0">
                <a:cs typeface="Arial" panose="020B0604020202020204" pitchFamily="34" charset="0"/>
              </a:rPr>
              <a:t>scientific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employees</a:t>
            </a:r>
            <a:endParaRPr lang="de-DE" sz="1600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cs typeface="Arial" panose="020B0604020202020204" pitchFamily="34" charset="0"/>
              </a:rPr>
              <a:t>Since</a:t>
            </a:r>
            <a:r>
              <a:rPr lang="de-DE" sz="1600" dirty="0" smtClean="0">
                <a:cs typeface="Arial" panose="020B0604020202020204" pitchFamily="34" charset="0"/>
              </a:rPr>
              <a:t> 2013: 1,5 x </a:t>
            </a:r>
            <a:r>
              <a:rPr lang="de-DE" sz="1600" dirty="0" err="1">
                <a:cs typeface="Arial" panose="020B0604020202020204" pitchFamily="34" charset="0"/>
              </a:rPr>
              <a:t>scientific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employees</a:t>
            </a:r>
            <a:r>
              <a:rPr lang="de-DE" sz="1600" dirty="0" smtClean="0">
                <a:cs typeface="Arial" panose="020B0604020202020204" pitchFamily="34" charset="0"/>
              </a:rPr>
              <a:t> + 2 </a:t>
            </a:r>
            <a:r>
              <a:rPr lang="de-DE" sz="1600" dirty="0" err="1" smtClean="0">
                <a:cs typeface="Arial" panose="020B0604020202020204" pitchFamily="34" charset="0"/>
              </a:rPr>
              <a:t>students</a:t>
            </a:r>
            <a:endParaRPr lang="de-DE" sz="1600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>
              <a:cs typeface="Arial" panose="020B0604020202020204" pitchFamily="34" charset="0"/>
            </a:endParaRPr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Legal Basis:</a:t>
            </a:r>
          </a:p>
          <a:p>
            <a:pPr marL="176213" lvl="1" indent="-176213">
              <a:buFont typeface="Arial" pitchFamily="34" charset="0"/>
              <a:buChar char="•"/>
              <a:defRPr/>
            </a:pPr>
            <a:endParaRPr lang="de-DE" sz="1600" b="1" dirty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cs typeface="Arial" panose="020B0604020202020204" pitchFamily="34" charset="0"/>
              </a:rPr>
              <a:t>Since</a:t>
            </a:r>
            <a:r>
              <a:rPr lang="de-DE" sz="1600" dirty="0" smtClean="0">
                <a:cs typeface="Arial" panose="020B0604020202020204" pitchFamily="34" charset="0"/>
              </a:rPr>
              <a:t> 2013: Basis </a:t>
            </a:r>
            <a:r>
              <a:rPr lang="de-DE" sz="1600" dirty="0" err="1" smtClean="0">
                <a:cs typeface="Arial" panose="020B0604020202020204" pitchFamily="34" charset="0"/>
              </a:rPr>
              <a:t>for</a:t>
            </a:r>
            <a:r>
              <a:rPr lang="de-DE" sz="1600" dirty="0" smtClean="0">
                <a:cs typeface="Arial" panose="020B0604020202020204" pitchFamily="34" charset="0"/>
              </a:rPr>
              <a:t> E-Examinations </a:t>
            </a:r>
            <a:r>
              <a:rPr lang="de-DE" sz="1600" dirty="0" err="1" smtClean="0">
                <a:cs typeface="Arial" panose="020B0604020202020204" pitchFamily="34" charset="0"/>
              </a:rPr>
              <a:t>is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regulated</a:t>
            </a:r>
            <a:r>
              <a:rPr lang="de-DE" sz="1600" dirty="0" smtClean="0">
                <a:cs typeface="Arial" panose="020B0604020202020204" pitchFamily="34" charset="0"/>
              </a:rPr>
              <a:t> in </a:t>
            </a:r>
            <a:r>
              <a:rPr lang="de-DE" sz="1600" dirty="0" err="1" smtClean="0">
                <a:cs typeface="Arial" panose="020B0604020202020204" pitchFamily="34" charset="0"/>
              </a:rPr>
              <a:t>the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university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wide</a:t>
            </a:r>
            <a:r>
              <a:rPr lang="de-DE" sz="1600" dirty="0" smtClean="0">
                <a:cs typeface="Arial" panose="020B0604020202020204" pitchFamily="34" charset="0"/>
              </a:rPr>
              <a:t> „Rahmenstudienprüfungsordnung (RSPO)“ (~ Legal Framework </a:t>
            </a:r>
            <a:r>
              <a:rPr lang="de-DE" sz="1600" dirty="0" err="1" smtClean="0">
                <a:cs typeface="Arial" panose="020B0604020202020204" pitchFamily="34" charset="0"/>
              </a:rPr>
              <a:t>for</a:t>
            </a:r>
            <a:r>
              <a:rPr lang="de-DE" sz="1600" dirty="0" smtClean="0">
                <a:cs typeface="Arial" panose="020B0604020202020204" pitchFamily="34" charset="0"/>
              </a:rPr>
              <a:t> Studies </a:t>
            </a:r>
            <a:r>
              <a:rPr lang="de-DE" sz="1600" dirty="0" err="1" smtClean="0">
                <a:cs typeface="Arial" panose="020B0604020202020204" pitchFamily="34" charset="0"/>
              </a:rPr>
              <a:t>and</a:t>
            </a:r>
            <a:r>
              <a:rPr lang="de-DE" sz="1600" dirty="0" smtClean="0">
                <a:cs typeface="Arial" panose="020B0604020202020204" pitchFamily="34" charset="0"/>
              </a:rPr>
              <a:t> Examinations at Freie </a:t>
            </a:r>
            <a:r>
              <a:rPr lang="de-DE" sz="1600" smtClean="0">
                <a:cs typeface="Arial" panose="020B0604020202020204" pitchFamily="34" charset="0"/>
              </a:rPr>
              <a:t>Universität Berlin)</a:t>
            </a:r>
            <a:endParaRPr lang="de-DE" sz="1600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>
              <a:cs typeface="Arial" panose="020B0604020202020204" pitchFamily="34" charset="0"/>
            </a:endParaRPr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Operational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Concept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:</a:t>
            </a:r>
            <a:endParaRPr lang="de-DE" sz="1600" b="1" dirty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cs typeface="Arial" panose="020B0604020202020204" pitchFamily="34" charset="0"/>
              </a:rPr>
              <a:t>Fixed </a:t>
            </a:r>
            <a:r>
              <a:rPr lang="de-DE" sz="1600" dirty="0" err="1" smtClean="0">
                <a:cs typeface="Arial" panose="020B0604020202020204" pitchFamily="34" charset="0"/>
              </a:rPr>
              <a:t>budget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for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the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unit</a:t>
            </a:r>
            <a:r>
              <a:rPr lang="de-DE" sz="1600" dirty="0" smtClean="0">
                <a:cs typeface="Arial" panose="020B0604020202020204" pitchFamily="34" charset="0"/>
              </a:rPr>
              <a:t> (</a:t>
            </a:r>
            <a:r>
              <a:rPr lang="de-DE" sz="1600" dirty="0" err="1" smtClean="0">
                <a:cs typeface="Arial" panose="020B0604020202020204" pitchFamily="34" charset="0"/>
              </a:rPr>
              <a:t>first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until</a:t>
            </a:r>
            <a:r>
              <a:rPr lang="de-DE" sz="1600" dirty="0" smtClean="0">
                <a:cs typeface="Arial" panose="020B0604020202020204" pitchFamily="34" charset="0"/>
              </a:rPr>
              <a:t> 2016)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58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466725" y="1117600"/>
            <a:ext cx="7505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00255C"/>
                </a:solidFill>
              </a:rPr>
              <a:t>Step</a:t>
            </a:r>
            <a:r>
              <a:rPr lang="de-DE" dirty="0" smtClean="0">
                <a:solidFill>
                  <a:srgbClr val="00255C"/>
                </a:solidFill>
              </a:rPr>
              <a:t> III</a:t>
            </a:r>
            <a:r>
              <a:rPr lang="de-DE" dirty="0">
                <a:solidFill>
                  <a:srgbClr val="00255C"/>
                </a:solidFill>
              </a:rPr>
              <a:t>: </a:t>
            </a:r>
            <a:r>
              <a:rPr lang="de-DE" dirty="0" smtClean="0">
                <a:solidFill>
                  <a:srgbClr val="00255C"/>
                </a:solidFill>
              </a:rPr>
              <a:t>The E-</a:t>
            </a:r>
            <a:r>
              <a:rPr lang="de-DE" dirty="0" err="1" smtClean="0">
                <a:solidFill>
                  <a:srgbClr val="00255C"/>
                </a:solidFill>
              </a:rPr>
              <a:t>Examination</a:t>
            </a:r>
            <a:r>
              <a:rPr lang="de-DE" dirty="0" smtClean="0">
                <a:solidFill>
                  <a:srgbClr val="00255C"/>
                </a:solidFill>
              </a:rPr>
              <a:t> Center in </a:t>
            </a:r>
            <a:r>
              <a:rPr lang="de-DE" dirty="0">
                <a:solidFill>
                  <a:srgbClr val="00255C"/>
                </a:solidFill>
              </a:rPr>
              <a:t>a </a:t>
            </a:r>
            <a:r>
              <a:rPr lang="de-DE" dirty="0" err="1" smtClean="0">
                <a:solidFill>
                  <a:srgbClr val="00255C"/>
                </a:solidFill>
              </a:rPr>
              <a:t>Nutshell</a:t>
            </a:r>
            <a:r>
              <a:rPr lang="de-DE" dirty="0" smtClean="0">
                <a:solidFill>
                  <a:srgbClr val="00255C"/>
                </a:solidFill>
              </a:rPr>
              <a:t> (2011-2014)</a:t>
            </a:r>
            <a:endParaRPr lang="de-DE" dirty="0">
              <a:solidFill>
                <a:srgbClr val="00255C"/>
              </a:solidFill>
            </a:endParaRP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409575" y="1816100"/>
            <a:ext cx="7643813" cy="2689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176213" lvl="1">
              <a:spcBef>
                <a:spcPct val="20000"/>
              </a:spcBef>
              <a:buClr>
                <a:srgbClr val="4D4D4D"/>
              </a:buClr>
            </a:pPr>
            <a:endParaRPr lang="de-DE">
              <a:latin typeface="NexusSans-Regular" pitchFamily="2" charset="0"/>
            </a:endParaRPr>
          </a:p>
        </p:txBody>
      </p:sp>
      <p:sp>
        <p:nvSpPr>
          <p:cNvPr id="23559" name="Rechteck 7"/>
          <p:cNvSpPr>
            <a:spLocks noChangeArrowheads="1"/>
          </p:cNvSpPr>
          <p:nvPr/>
        </p:nvSpPr>
        <p:spPr bwMode="auto">
          <a:xfrm>
            <a:off x="590548" y="1668338"/>
            <a:ext cx="8553451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lvl="1" indent="-176213">
              <a:buFont typeface="Arial" pitchFamily="34" charset="0"/>
              <a:buChar char="•"/>
              <a:defRPr/>
            </a:pP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Advantages:</a:t>
            </a:r>
            <a:b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</a:br>
            <a:endParaRPr lang="de-DE" sz="1600" b="1" dirty="0" smtClean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cs typeface="Arial" panose="020B0604020202020204" pitchFamily="34" charset="0"/>
              </a:rPr>
              <a:t>Infrastructure </a:t>
            </a:r>
            <a:r>
              <a:rPr lang="de-DE" sz="1600" dirty="0" err="1" smtClean="0">
                <a:cs typeface="Arial" panose="020B0604020202020204" pitchFamily="34" charset="0"/>
              </a:rPr>
              <a:t>entirely</a:t>
            </a:r>
            <a:r>
              <a:rPr lang="de-DE" sz="1600" dirty="0" smtClean="0">
                <a:cs typeface="Arial" panose="020B0604020202020204" pitchFamily="34" charset="0"/>
              </a:rPr>
              <a:t> in </a:t>
            </a:r>
            <a:r>
              <a:rPr lang="de-DE" sz="1600" dirty="0" err="1" smtClean="0">
                <a:cs typeface="Arial" panose="020B0604020202020204" pitchFamily="34" charset="0"/>
              </a:rPr>
              <a:t>our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hands</a:t>
            </a:r>
            <a:endParaRPr lang="de-DE" sz="1600" dirty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cs typeface="Arial" panose="020B0604020202020204" pitchFamily="34" charset="0"/>
              </a:rPr>
              <a:t>Configurability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of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the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Exam</a:t>
            </a:r>
            <a:r>
              <a:rPr lang="de-DE" sz="1600" dirty="0" smtClean="0">
                <a:cs typeface="Arial" panose="020B0604020202020204" pitchFamily="34" charset="0"/>
              </a:rPr>
              <a:t>-PCs</a:t>
            </a:r>
            <a:r>
              <a:rPr lang="de-DE" sz="1600" dirty="0" smtClean="0">
                <a:cs typeface="Arial" panose="020B0604020202020204" pitchFamily="34" charset="0"/>
              </a:rPr>
              <a:t/>
            </a:r>
            <a:br>
              <a:rPr lang="de-DE" sz="1600" dirty="0" smtClean="0">
                <a:cs typeface="Arial" panose="020B0604020202020204" pitchFamily="34" charset="0"/>
              </a:rPr>
            </a:br>
            <a:endParaRPr lang="de-DE" sz="1600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cs typeface="Arial" panose="020B0604020202020204" pitchFamily="34" charset="0"/>
              </a:rPr>
              <a:t>Homogenity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of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Exam</a:t>
            </a:r>
            <a:r>
              <a:rPr lang="de-DE" sz="1600" dirty="0" smtClean="0">
                <a:cs typeface="Arial" panose="020B0604020202020204" pitchFamily="34" charset="0"/>
              </a:rPr>
              <a:t>-PCs</a:t>
            </a:r>
            <a:endParaRPr lang="de-DE" sz="1600" dirty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cs typeface="Arial" panose="020B0604020202020204" pitchFamily="34" charset="0"/>
              </a:rPr>
              <a:t>Low personal </a:t>
            </a:r>
            <a:r>
              <a:rPr lang="de-DE" sz="1600" dirty="0" err="1" smtClean="0">
                <a:cs typeface="Arial" panose="020B0604020202020204" pitchFamily="34" charset="0"/>
              </a:rPr>
              <a:t>costs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for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administration</a:t>
            </a:r>
            <a:r>
              <a:rPr lang="de-DE" sz="1600" dirty="0" smtClean="0">
                <a:cs typeface="Arial" panose="020B0604020202020204" pitchFamily="34" charset="0"/>
              </a:rPr>
              <a:t/>
            </a:r>
            <a:br>
              <a:rPr lang="de-DE" sz="1600" dirty="0" smtClean="0">
                <a:cs typeface="Arial" panose="020B0604020202020204" pitchFamily="34" charset="0"/>
              </a:rPr>
            </a:br>
            <a:endParaRPr lang="de-DE" sz="1600" dirty="0">
              <a:cs typeface="Arial" panose="020B0604020202020204" pitchFamily="34" charset="0"/>
            </a:endParaRPr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Disadvantages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:</a:t>
            </a:r>
            <a:b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</a:br>
            <a:endParaRPr lang="de-DE" sz="1600" b="1" dirty="0" smtClean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cs typeface="Arial" panose="020B0604020202020204" pitchFamily="34" charset="0"/>
              </a:rPr>
              <a:t>Initially</a:t>
            </a:r>
            <a:r>
              <a:rPr lang="de-DE" sz="1600" dirty="0" smtClean="0">
                <a:cs typeface="Arial" panose="020B0604020202020204" pitchFamily="34" charset="0"/>
              </a:rPr>
              <a:t> high </a:t>
            </a:r>
            <a:r>
              <a:rPr lang="de-DE" sz="1600" dirty="0" err="1" smtClean="0">
                <a:cs typeface="Arial" panose="020B0604020202020204" pitchFamily="34" charset="0"/>
              </a:rPr>
              <a:t>investment</a:t>
            </a:r>
            <a:r>
              <a:rPr lang="de-DE" sz="1600" dirty="0" smtClean="0">
                <a:cs typeface="Arial" panose="020B0604020202020204" pitchFamily="34" charset="0"/>
              </a:rPr>
              <a:t/>
            </a:r>
            <a:br>
              <a:rPr lang="de-DE" sz="1600" dirty="0" smtClean="0">
                <a:cs typeface="Arial" panose="020B0604020202020204" pitchFamily="34" charset="0"/>
              </a:rPr>
            </a:br>
            <a:endParaRPr lang="de-DE" sz="1600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cs typeface="Arial" panose="020B0604020202020204" pitchFamily="34" charset="0"/>
              </a:rPr>
              <a:t>Lower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flexibility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of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the</a:t>
            </a:r>
            <a:r>
              <a:rPr lang="de-DE" sz="1600" dirty="0" smtClean="0">
                <a:cs typeface="Arial" panose="020B0604020202020204" pitchFamily="34" charset="0"/>
              </a:rPr>
              <a:t> hall (</a:t>
            </a:r>
            <a:r>
              <a:rPr lang="de-DE" sz="1600" dirty="0" err="1" smtClean="0">
                <a:cs typeface="Arial" panose="020B0604020202020204" pitchFamily="34" charset="0"/>
              </a:rPr>
              <a:t>configuration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for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legally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safe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examinations</a:t>
            </a:r>
            <a:r>
              <a:rPr lang="de-DE" sz="1600" dirty="0" smtClean="0">
                <a:cs typeface="Arial" panose="020B0604020202020204" pitchFamily="34" charset="0"/>
              </a:rPr>
              <a:t>)</a:t>
            </a: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Follow-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up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investments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inevitable</a:t>
            </a:r>
            <a:endParaRPr lang="de-DE" sz="1600" dirty="0"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8" name="Picture 21" descr="elearning"/>
          <p:cNvPicPr>
            <a:picLocks noChangeAspect="1" noChangeArrowheads="1"/>
          </p:cNvPicPr>
          <p:nvPr/>
        </p:nvPicPr>
        <p:blipFill>
          <a:blip r:embed="rId3" cstate="print"/>
          <a:srcRect l="14684" r="11966"/>
          <a:stretch>
            <a:fillRect/>
          </a:stretch>
        </p:blipFill>
        <p:spPr bwMode="auto">
          <a:xfrm>
            <a:off x="7092950" y="1978025"/>
            <a:ext cx="1800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5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0" y="1122363"/>
            <a:ext cx="9153525" cy="1897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011488" y="3048000"/>
            <a:ext cx="5705000" cy="275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6700" indent="-266700"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endParaRPr lang="de-DE" dirty="0">
              <a:solidFill>
                <a:srgbClr val="AAAAAA"/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r>
              <a:rPr lang="de-DE" b="1" dirty="0">
                <a:solidFill>
                  <a:srgbClr val="003366"/>
                </a:solidFill>
                <a:cs typeface="Arial" panose="020B0604020202020204" pitchFamily="34" charset="0"/>
              </a:rPr>
              <a:t>Development </a:t>
            </a:r>
            <a:r>
              <a:rPr lang="de-DE" b="1" dirty="0" err="1">
                <a:solidFill>
                  <a:srgbClr val="003366"/>
                </a:solidFill>
                <a:cs typeface="Arial" panose="020B0604020202020204" pitchFamily="34" charset="0"/>
              </a:rPr>
              <a:t>of</a:t>
            </a:r>
            <a:r>
              <a:rPr lang="de-DE" b="1" dirty="0">
                <a:solidFill>
                  <a:srgbClr val="003366"/>
                </a:solidFill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3366"/>
                </a:solidFill>
                <a:cs typeface="Arial" panose="020B0604020202020204" pitchFamily="34" charset="0"/>
              </a:rPr>
              <a:t>the</a:t>
            </a:r>
            <a:r>
              <a:rPr lang="de-DE" b="1" dirty="0">
                <a:solidFill>
                  <a:srgbClr val="003366"/>
                </a:solidFill>
                <a:cs typeface="Arial" panose="020B0604020202020204" pitchFamily="34" charset="0"/>
              </a:rPr>
              <a:t> E-</a:t>
            </a:r>
            <a:r>
              <a:rPr lang="de-DE" b="1" dirty="0" err="1">
                <a:solidFill>
                  <a:srgbClr val="003366"/>
                </a:solidFill>
                <a:cs typeface="Arial" panose="020B0604020202020204" pitchFamily="34" charset="0"/>
              </a:rPr>
              <a:t>Examination</a:t>
            </a:r>
            <a:r>
              <a:rPr lang="de-DE" b="1" dirty="0">
                <a:solidFill>
                  <a:srgbClr val="003366"/>
                </a:solidFill>
                <a:cs typeface="Arial" panose="020B0604020202020204" pitchFamily="34" charset="0"/>
              </a:rPr>
              <a:t> Unit</a:t>
            </a: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endParaRPr lang="de-DE" dirty="0">
              <a:solidFill>
                <a:srgbClr val="003366"/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r>
              <a:rPr lang="de-DE" dirty="0">
                <a:solidFill>
                  <a:schemeClr val="tx2"/>
                </a:solidFill>
                <a:cs typeface="Arial" panose="020B0604020202020204" pitchFamily="34" charset="0"/>
              </a:rPr>
              <a:t>The E-</a:t>
            </a:r>
            <a:r>
              <a:rPr lang="de-DE" dirty="0" err="1">
                <a:solidFill>
                  <a:schemeClr val="tx2"/>
                </a:solidFill>
                <a:cs typeface="Arial" panose="020B0604020202020204" pitchFamily="34" charset="0"/>
              </a:rPr>
              <a:t>Examination</a:t>
            </a:r>
            <a:r>
              <a:rPr lang="de-DE" dirty="0">
                <a:solidFill>
                  <a:schemeClr val="tx2"/>
                </a:solidFill>
                <a:cs typeface="Arial" panose="020B0604020202020204" pitchFamily="34" charset="0"/>
              </a:rPr>
              <a:t> Center</a:t>
            </a: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endParaRPr lang="de-DE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Topics 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 E-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Examination</a:t>
            </a: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 Unit</a:t>
            </a:r>
            <a:endParaRPr lang="de-DE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</a:pPr>
            <a:endParaRPr lang="de-DE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Further 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information</a:t>
            </a:r>
            <a:endParaRPr lang="de-DE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66725" y="1135063"/>
            <a:ext cx="217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255C"/>
                </a:solidFill>
              </a:rPr>
              <a:t>FU E-Examinations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0" y="1112838"/>
            <a:ext cx="6118225" cy="10795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3025775" y="1587500"/>
            <a:ext cx="6118225" cy="1193800"/>
          </a:xfrm>
          <a:prstGeom prst="rect">
            <a:avLst/>
          </a:prstGeom>
          <a:solidFill>
            <a:srgbClr val="A6B8CA">
              <a:alpha val="6588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3059113" y="1685925"/>
            <a:ext cx="5321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de-DE" sz="4000" dirty="0" err="1" smtClean="0">
                <a:solidFill>
                  <a:schemeClr val="bg2"/>
                </a:solidFill>
                <a:latin typeface="Verdana" pitchFamily="34" charset="0"/>
              </a:rPr>
              <a:t>Structure</a:t>
            </a:r>
            <a:r>
              <a:rPr lang="de-DE" sz="4000" dirty="0" smtClean="0">
                <a:solidFill>
                  <a:schemeClr val="bg2"/>
                </a:solidFill>
                <a:latin typeface="Verdana" pitchFamily="34" charset="0"/>
              </a:rPr>
              <a:t> </a:t>
            </a:r>
            <a:endParaRPr lang="de-DE" sz="4000" dirty="0">
              <a:solidFill>
                <a:schemeClr val="bg2"/>
              </a:solidFill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466725" y="1140798"/>
            <a:ext cx="677227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de-DE" dirty="0" err="1" smtClean="0">
                <a:solidFill>
                  <a:srgbClr val="00255C"/>
                </a:solidFill>
              </a:rPr>
              <a:t>Step</a:t>
            </a:r>
            <a:r>
              <a:rPr lang="de-DE" dirty="0" smtClean="0">
                <a:solidFill>
                  <a:srgbClr val="00255C"/>
                </a:solidFill>
              </a:rPr>
              <a:t> III: </a:t>
            </a:r>
            <a:r>
              <a:rPr lang="de-DE" dirty="0" err="1" smtClean="0">
                <a:solidFill>
                  <a:srgbClr val="00255C"/>
                </a:solidFill>
              </a:rPr>
              <a:t>Current</a:t>
            </a:r>
            <a:r>
              <a:rPr lang="de-DE" dirty="0" smtClean="0">
                <a:solidFill>
                  <a:srgbClr val="00255C"/>
                </a:solidFill>
              </a:rPr>
              <a:t> Ratio </a:t>
            </a:r>
            <a:r>
              <a:rPr lang="de-DE" dirty="0" err="1" smtClean="0">
                <a:solidFill>
                  <a:srgbClr val="00255C"/>
                </a:solidFill>
              </a:rPr>
              <a:t>of</a:t>
            </a:r>
            <a:r>
              <a:rPr lang="de-DE" dirty="0" smtClean="0">
                <a:solidFill>
                  <a:srgbClr val="00255C"/>
                </a:solidFill>
              </a:rPr>
              <a:t> </a:t>
            </a:r>
            <a:r>
              <a:rPr lang="de-DE" dirty="0" err="1" smtClean="0">
                <a:solidFill>
                  <a:srgbClr val="00255C"/>
                </a:solidFill>
              </a:rPr>
              <a:t>the</a:t>
            </a:r>
            <a:r>
              <a:rPr lang="de-DE" dirty="0" smtClean="0">
                <a:solidFill>
                  <a:srgbClr val="00255C"/>
                </a:solidFill>
              </a:rPr>
              <a:t> EEC - Single Tests (ST)</a:t>
            </a:r>
            <a:endParaRPr lang="de-DE" dirty="0">
              <a:solidFill>
                <a:srgbClr val="00255C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3983"/>
              </p:ext>
            </p:extLst>
          </p:nvPr>
        </p:nvGraphicFramePr>
        <p:xfrm>
          <a:off x="5532402" y="1653289"/>
          <a:ext cx="3154403" cy="164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734"/>
                <a:gridCol w="1259344"/>
                <a:gridCol w="1216325"/>
              </a:tblGrid>
              <a:tr h="28129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Prediction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1293">
                <a:tc>
                  <a:txBody>
                    <a:bodyPr/>
                    <a:lstStyle/>
                    <a:p>
                      <a:r>
                        <a:rPr lang="de-DE" sz="1400" kern="1200" dirty="0" smtClean="0">
                          <a:solidFill>
                            <a:schemeClr val="dk1">
                              <a:alpha val="6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2011</a:t>
                      </a:r>
                      <a:endParaRPr lang="de-DE" sz="1400" kern="1200" dirty="0">
                        <a:solidFill>
                          <a:schemeClr val="dk1">
                            <a:alpha val="6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 dirty="0" smtClean="0">
                          <a:solidFill>
                            <a:schemeClr val="dk1">
                              <a:alpha val="6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1.700</a:t>
                      </a:r>
                      <a:endParaRPr lang="de-DE" sz="1400" kern="1200" dirty="0">
                        <a:solidFill>
                          <a:schemeClr val="dk1">
                            <a:alpha val="6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1293">
                <a:tc>
                  <a:txBody>
                    <a:bodyPr/>
                    <a:lstStyle/>
                    <a:p>
                      <a:r>
                        <a:rPr lang="de-DE" sz="1400" kern="1200" dirty="0" smtClean="0">
                          <a:solidFill>
                            <a:schemeClr val="dk1">
                              <a:alpha val="6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2012</a:t>
                      </a:r>
                      <a:endParaRPr lang="de-DE" sz="1400" kern="1200" dirty="0">
                        <a:solidFill>
                          <a:schemeClr val="dk1">
                            <a:alpha val="6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dk1">
                              <a:alpha val="6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2.900</a:t>
                      </a:r>
                      <a:endParaRPr lang="de-DE" sz="1400" dirty="0">
                        <a:solidFill>
                          <a:schemeClr val="dk1">
                            <a:alpha val="6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129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8.400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19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7.300 </a:t>
                      </a:r>
                      <a:r>
                        <a:rPr lang="de-D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(Jan-Aug)</a:t>
                      </a:r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9.500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983011" y="5402076"/>
            <a:ext cx="7090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Since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initiation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EEC in </a:t>
            </a:r>
            <a:r>
              <a:rPr lang="de-DE" sz="1400" dirty="0" err="1" smtClean="0"/>
              <a:t>February</a:t>
            </a:r>
            <a:r>
              <a:rPr lang="de-DE" sz="1400" dirty="0" smtClean="0"/>
              <a:t> 2013, </a:t>
            </a:r>
            <a:r>
              <a:rPr lang="de-DE" sz="1400" u="sng" dirty="0" smtClean="0"/>
              <a:t>168 </a:t>
            </a:r>
            <a:r>
              <a:rPr lang="de-DE" sz="1400" u="sng" dirty="0" err="1" smtClean="0"/>
              <a:t>examinations</a:t>
            </a:r>
            <a:r>
              <a:rPr lang="de-DE" sz="1400" dirty="0" smtClean="0"/>
              <a:t> </a:t>
            </a:r>
            <a:r>
              <a:rPr lang="de-DE" sz="1400" dirty="0" err="1" smtClean="0"/>
              <a:t>were</a:t>
            </a:r>
            <a:r>
              <a:rPr lang="de-DE" sz="1400" dirty="0" smtClean="0"/>
              <a:t> </a:t>
            </a:r>
            <a:r>
              <a:rPr lang="de-DE" sz="1400" dirty="0" err="1" smtClean="0"/>
              <a:t>conducted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err="1" smtClean="0"/>
              <a:t>more</a:t>
            </a:r>
            <a:r>
              <a:rPr lang="de-DE" sz="1400" dirty="0" smtClean="0"/>
              <a:t> </a:t>
            </a:r>
            <a:r>
              <a:rPr lang="de-DE" sz="1400" dirty="0" err="1" smtClean="0"/>
              <a:t>than</a:t>
            </a:r>
            <a:r>
              <a:rPr lang="de-DE" sz="1400" smtClean="0"/>
              <a:t> </a:t>
            </a:r>
            <a:r>
              <a:rPr lang="de-DE" sz="1400" u="sng" smtClean="0"/>
              <a:t>15.700 </a:t>
            </a:r>
            <a:r>
              <a:rPr lang="de-DE" sz="1400" u="sng" dirty="0" err="1" smtClean="0"/>
              <a:t>single</a:t>
            </a:r>
            <a:r>
              <a:rPr lang="de-DE" sz="1400" u="sng" dirty="0" smtClean="0"/>
              <a:t> </a:t>
            </a:r>
            <a:r>
              <a:rPr lang="de-DE" sz="1400" u="sng" dirty="0" err="1" smtClean="0"/>
              <a:t>tests</a:t>
            </a:r>
            <a:r>
              <a:rPr lang="de-DE" sz="1400" dirty="0" smtClean="0"/>
              <a:t> (~ </a:t>
            </a:r>
            <a:r>
              <a:rPr lang="de-DE" sz="1400" dirty="0" err="1" smtClean="0"/>
              <a:t>participants</a:t>
            </a:r>
            <a:r>
              <a:rPr lang="de-DE" sz="1400" dirty="0" smtClean="0"/>
              <a:t> </a:t>
            </a:r>
            <a:r>
              <a:rPr lang="de-DE" sz="1400" dirty="0" err="1" smtClean="0"/>
              <a:t>examined</a:t>
            </a:r>
            <a:r>
              <a:rPr lang="de-DE" sz="1400" dirty="0" smtClean="0"/>
              <a:t>) .</a:t>
            </a:r>
            <a:endParaRPr lang="de-DE" sz="1400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983540"/>
              </p:ext>
            </p:extLst>
          </p:nvPr>
        </p:nvGraphicFramePr>
        <p:xfrm>
          <a:off x="100462" y="1641981"/>
          <a:ext cx="5734050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219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0" y="1122363"/>
            <a:ext cx="9153525" cy="1897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011488" y="3048000"/>
            <a:ext cx="5705000" cy="275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6700" indent="-266700"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endParaRPr lang="de-DE" dirty="0">
              <a:solidFill>
                <a:srgbClr val="AAAAAA"/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Development 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 E-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Examination</a:t>
            </a: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 Unit</a:t>
            </a: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endParaRPr lang="de-DE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r>
              <a:rPr lang="de-DE" dirty="0">
                <a:solidFill>
                  <a:schemeClr val="tx2"/>
                </a:solidFill>
                <a:cs typeface="Arial" panose="020B0604020202020204" pitchFamily="34" charset="0"/>
              </a:rPr>
              <a:t>The E-</a:t>
            </a:r>
            <a:r>
              <a:rPr lang="de-DE" dirty="0" err="1">
                <a:solidFill>
                  <a:schemeClr val="tx2"/>
                </a:solidFill>
                <a:cs typeface="Arial" panose="020B0604020202020204" pitchFamily="34" charset="0"/>
              </a:rPr>
              <a:t>Examination</a:t>
            </a:r>
            <a:r>
              <a:rPr lang="de-DE" dirty="0">
                <a:solidFill>
                  <a:schemeClr val="tx2"/>
                </a:solidFill>
                <a:cs typeface="Arial" panose="020B0604020202020204" pitchFamily="34" charset="0"/>
              </a:rPr>
              <a:t> Center</a:t>
            </a: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endParaRPr lang="de-DE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r>
              <a:rPr lang="de-DE" b="1" dirty="0" smtClean="0">
                <a:solidFill>
                  <a:srgbClr val="003366"/>
                </a:solidFill>
                <a:cs typeface="Arial" panose="020B0604020202020204" pitchFamily="34" charset="0"/>
              </a:rPr>
              <a:t>Topics </a:t>
            </a:r>
            <a:r>
              <a:rPr lang="de-DE" b="1" dirty="0" err="1" smtClean="0">
                <a:solidFill>
                  <a:srgbClr val="003366"/>
                </a:solidFill>
                <a:cs typeface="Arial" panose="020B0604020202020204" pitchFamily="34" charset="0"/>
              </a:rPr>
              <a:t>of</a:t>
            </a:r>
            <a:r>
              <a:rPr lang="de-DE" b="1" dirty="0" smtClean="0">
                <a:solidFill>
                  <a:srgbClr val="003366"/>
                </a:solidFill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3366"/>
                </a:solidFill>
                <a:cs typeface="Arial" panose="020B0604020202020204" pitchFamily="34" charset="0"/>
              </a:rPr>
              <a:t>the</a:t>
            </a:r>
            <a:r>
              <a:rPr lang="de-DE" b="1" dirty="0" smtClean="0">
                <a:solidFill>
                  <a:srgbClr val="003366"/>
                </a:solidFill>
                <a:cs typeface="Arial" panose="020B0604020202020204" pitchFamily="34" charset="0"/>
              </a:rPr>
              <a:t> E-</a:t>
            </a:r>
            <a:r>
              <a:rPr lang="de-DE" b="1" dirty="0" err="1" smtClean="0">
                <a:solidFill>
                  <a:srgbClr val="003366"/>
                </a:solidFill>
                <a:cs typeface="Arial" panose="020B0604020202020204" pitchFamily="34" charset="0"/>
              </a:rPr>
              <a:t>Examination</a:t>
            </a:r>
            <a:r>
              <a:rPr lang="de-DE" b="1" dirty="0" smtClean="0">
                <a:solidFill>
                  <a:srgbClr val="003366"/>
                </a:solidFill>
                <a:cs typeface="Arial" panose="020B0604020202020204" pitchFamily="34" charset="0"/>
              </a:rPr>
              <a:t> Unit</a:t>
            </a:r>
            <a:endParaRPr lang="de-DE" b="1" dirty="0">
              <a:solidFill>
                <a:srgbClr val="003366"/>
              </a:solidFill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</a:pPr>
            <a:endParaRPr lang="de-DE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Further 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informations</a:t>
            </a:r>
            <a:endParaRPr lang="de-DE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66725" y="1135063"/>
            <a:ext cx="217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255C"/>
                </a:solidFill>
              </a:rPr>
              <a:t>FU E-Examinations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0" y="1112838"/>
            <a:ext cx="6118225" cy="10795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3025775" y="1587500"/>
            <a:ext cx="6118225" cy="1193800"/>
          </a:xfrm>
          <a:prstGeom prst="rect">
            <a:avLst/>
          </a:prstGeom>
          <a:solidFill>
            <a:srgbClr val="A6B8CA">
              <a:alpha val="6588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3059113" y="1685925"/>
            <a:ext cx="5321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de-DE" sz="4000" dirty="0" err="1" smtClean="0">
                <a:solidFill>
                  <a:schemeClr val="bg2"/>
                </a:solidFill>
                <a:latin typeface="Verdana" pitchFamily="34" charset="0"/>
              </a:rPr>
              <a:t>Structure</a:t>
            </a:r>
            <a:endParaRPr lang="de-DE" sz="4000" dirty="0">
              <a:solidFill>
                <a:schemeClr val="bg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4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6725" y="1113663"/>
            <a:ext cx="35189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255C"/>
                </a:solidFill>
              </a:rPr>
              <a:t>Topics </a:t>
            </a:r>
            <a:r>
              <a:rPr lang="de-DE" dirty="0" err="1" smtClean="0">
                <a:solidFill>
                  <a:srgbClr val="00255C"/>
                </a:solidFill>
              </a:rPr>
              <a:t>of</a:t>
            </a:r>
            <a:r>
              <a:rPr lang="de-DE" dirty="0" smtClean="0">
                <a:solidFill>
                  <a:srgbClr val="00255C"/>
                </a:solidFill>
              </a:rPr>
              <a:t> </a:t>
            </a:r>
            <a:r>
              <a:rPr lang="de-DE" dirty="0" err="1" smtClean="0">
                <a:solidFill>
                  <a:srgbClr val="00255C"/>
                </a:solidFill>
              </a:rPr>
              <a:t>the</a:t>
            </a:r>
            <a:r>
              <a:rPr lang="de-DE" dirty="0" smtClean="0">
                <a:solidFill>
                  <a:srgbClr val="00255C"/>
                </a:solidFill>
              </a:rPr>
              <a:t> E-</a:t>
            </a:r>
            <a:r>
              <a:rPr lang="de-DE" dirty="0" err="1" smtClean="0">
                <a:solidFill>
                  <a:srgbClr val="00255C"/>
                </a:solidFill>
              </a:rPr>
              <a:t>Examination</a:t>
            </a:r>
            <a:r>
              <a:rPr lang="de-DE" dirty="0" smtClean="0">
                <a:solidFill>
                  <a:srgbClr val="00255C"/>
                </a:solidFill>
              </a:rPr>
              <a:t> Unit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207159" y="1622174"/>
            <a:ext cx="8266915" cy="4540502"/>
            <a:chOff x="207159" y="1622174"/>
            <a:chExt cx="8266915" cy="4540502"/>
          </a:xfrm>
        </p:grpSpPr>
        <p:grpSp>
          <p:nvGrpSpPr>
            <p:cNvPr id="19460" name="Gruppieren 28"/>
            <p:cNvGrpSpPr>
              <a:grpSpLocks/>
            </p:cNvGrpSpPr>
            <p:nvPr/>
          </p:nvGrpSpPr>
          <p:grpSpPr bwMode="auto">
            <a:xfrm>
              <a:off x="207159" y="1622174"/>
              <a:ext cx="8266915" cy="3760787"/>
              <a:chOff x="206553" y="1717424"/>
              <a:chExt cx="8266915" cy="3760787"/>
            </a:xfrm>
          </p:grpSpPr>
          <p:sp>
            <p:nvSpPr>
              <p:cNvPr id="24" name="Oval 2"/>
              <p:cNvSpPr>
                <a:spLocks noChangeArrowheads="1"/>
              </p:cNvSpPr>
              <p:nvPr/>
            </p:nvSpPr>
            <p:spPr bwMode="auto">
              <a:xfrm>
                <a:off x="363715" y="2615156"/>
                <a:ext cx="2570163" cy="1250950"/>
              </a:xfrm>
              <a:prstGeom prst="ellipse">
                <a:avLst/>
              </a:prstGeom>
              <a:solidFill>
                <a:srgbClr val="00255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5" name="Oval 2"/>
              <p:cNvSpPr>
                <a:spLocks noChangeArrowheads="1"/>
              </p:cNvSpPr>
              <p:nvPr/>
            </p:nvSpPr>
            <p:spPr bwMode="auto">
              <a:xfrm>
                <a:off x="3175981" y="1717424"/>
                <a:ext cx="2568575" cy="1250950"/>
              </a:xfrm>
              <a:prstGeom prst="ellipse">
                <a:avLst/>
              </a:prstGeom>
              <a:solidFill>
                <a:srgbClr val="00255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6" name="Oval 2"/>
              <p:cNvSpPr>
                <a:spLocks noChangeArrowheads="1"/>
              </p:cNvSpPr>
              <p:nvPr/>
            </p:nvSpPr>
            <p:spPr bwMode="auto">
              <a:xfrm>
                <a:off x="5904893" y="2612200"/>
                <a:ext cx="2568575" cy="1250950"/>
              </a:xfrm>
              <a:prstGeom prst="ellipse">
                <a:avLst/>
              </a:prstGeom>
              <a:solidFill>
                <a:srgbClr val="00255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469" name="Rectangle 12"/>
              <p:cNvSpPr txBox="1">
                <a:spLocks noChangeArrowheads="1"/>
              </p:cNvSpPr>
              <p:nvPr/>
            </p:nvSpPr>
            <p:spPr bwMode="auto">
              <a:xfrm>
                <a:off x="206553" y="3114424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Didactics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0" name="Rectangle 12"/>
              <p:cNvSpPr txBox="1">
                <a:spLocks noChangeArrowheads="1"/>
              </p:cNvSpPr>
              <p:nvPr/>
            </p:nvSpPr>
            <p:spPr bwMode="auto">
              <a:xfrm>
                <a:off x="2961555" y="2220599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Logistics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endParaRPr lang="de-DE" sz="1400" b="1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1" name="Rectangle 12"/>
              <p:cNvSpPr txBox="1">
                <a:spLocks noChangeArrowheads="1"/>
              </p:cNvSpPr>
              <p:nvPr/>
            </p:nvSpPr>
            <p:spPr bwMode="auto">
              <a:xfrm>
                <a:off x="5708931" y="3105850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Technology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2" name="Rectangle 12"/>
              <p:cNvSpPr txBox="1">
                <a:spLocks noChangeArrowheads="1"/>
              </p:cNvSpPr>
              <p:nvPr/>
            </p:nvSpPr>
            <p:spPr bwMode="auto">
              <a:xfrm>
                <a:off x="6167626" y="5198811"/>
                <a:ext cx="2020887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Gewährleisten von Systemsicherheit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3" name="Rectangle 12"/>
              <p:cNvSpPr txBox="1">
                <a:spLocks noChangeArrowheads="1"/>
              </p:cNvSpPr>
              <p:nvPr/>
            </p:nvSpPr>
            <p:spPr bwMode="auto">
              <a:xfrm>
                <a:off x="1940762" y="5006976"/>
                <a:ext cx="1871663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Senken der </a:t>
                </a:r>
                <a:b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Einstiegshürden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9461" name="Gruppieren 29"/>
            <p:cNvGrpSpPr>
              <a:grpSpLocks/>
            </p:cNvGrpSpPr>
            <p:nvPr/>
          </p:nvGrpSpPr>
          <p:grpSpPr bwMode="auto">
            <a:xfrm>
              <a:off x="3409950" y="3537739"/>
              <a:ext cx="2174876" cy="612786"/>
              <a:chOff x="3778228" y="3638663"/>
              <a:chExt cx="1790727" cy="519319"/>
            </a:xfrm>
          </p:grpSpPr>
          <p:sp>
            <p:nvSpPr>
              <p:cNvPr id="13323" name="Oval 10"/>
              <p:cNvSpPr>
                <a:spLocks noChangeArrowheads="1"/>
              </p:cNvSpPr>
              <p:nvPr/>
            </p:nvSpPr>
            <p:spPr bwMode="auto">
              <a:xfrm>
                <a:off x="3778228" y="3638663"/>
                <a:ext cx="1790727" cy="51931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pic>
            <p:nvPicPr>
              <p:cNvPr id="19463" name="Picture 2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34816" y="3742084"/>
                <a:ext cx="1143008" cy="322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uppieren 3"/>
            <p:cNvGrpSpPr/>
            <p:nvPr/>
          </p:nvGrpSpPr>
          <p:grpSpPr>
            <a:xfrm>
              <a:off x="3014663" y="4911726"/>
              <a:ext cx="2728912" cy="1250950"/>
              <a:chOff x="3014663" y="5006976"/>
              <a:chExt cx="2728912" cy="1250950"/>
            </a:xfrm>
          </p:grpSpPr>
          <p:sp>
            <p:nvSpPr>
              <p:cNvPr id="18" name="Oval 2"/>
              <p:cNvSpPr>
                <a:spLocks noChangeArrowheads="1"/>
              </p:cNvSpPr>
              <p:nvPr/>
            </p:nvSpPr>
            <p:spPr bwMode="auto">
              <a:xfrm>
                <a:off x="3171825" y="5006976"/>
                <a:ext cx="2570163" cy="1250950"/>
              </a:xfrm>
              <a:prstGeom prst="ellipse">
                <a:avLst/>
              </a:prstGeom>
              <a:solidFill>
                <a:srgbClr val="00255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" name="Rectangle 12"/>
              <p:cNvSpPr txBox="1">
                <a:spLocks noChangeArrowheads="1"/>
              </p:cNvSpPr>
              <p:nvPr/>
            </p:nvSpPr>
            <p:spPr bwMode="auto">
              <a:xfrm>
                <a:off x="3014663" y="5501513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Legal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Questions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b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Data Privacy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" name="Gruppieren 1"/>
            <p:cNvGrpSpPr/>
            <p:nvPr/>
          </p:nvGrpSpPr>
          <p:grpSpPr>
            <a:xfrm>
              <a:off x="5735637" y="4150524"/>
              <a:ext cx="2738437" cy="1250950"/>
              <a:chOff x="5880891" y="3853658"/>
              <a:chExt cx="2738437" cy="1250950"/>
            </a:xfrm>
          </p:grpSpPr>
          <p:sp>
            <p:nvSpPr>
              <p:cNvPr id="20" name="Oval 2"/>
              <p:cNvSpPr>
                <a:spLocks noChangeArrowheads="1"/>
              </p:cNvSpPr>
              <p:nvPr/>
            </p:nvSpPr>
            <p:spPr bwMode="auto">
              <a:xfrm>
                <a:off x="6050753" y="3853658"/>
                <a:ext cx="2568575" cy="1250950"/>
              </a:xfrm>
              <a:prstGeom prst="ellipse">
                <a:avLst/>
              </a:prstGeom>
              <a:solidFill>
                <a:srgbClr val="00255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1" name="Rectangle 12"/>
              <p:cNvSpPr txBox="1">
                <a:spLocks noChangeArrowheads="1"/>
              </p:cNvSpPr>
              <p:nvPr/>
            </p:nvSpPr>
            <p:spPr bwMode="auto">
              <a:xfrm>
                <a:off x="5880891" y="4243391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Quality</a:t>
                </a: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Efficiency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uppieren 4"/>
            <p:cNvGrpSpPr/>
            <p:nvPr/>
          </p:nvGrpSpPr>
          <p:grpSpPr>
            <a:xfrm>
              <a:off x="256516" y="4150524"/>
              <a:ext cx="2728912" cy="1250950"/>
              <a:chOff x="-77809" y="3722072"/>
              <a:chExt cx="2728912" cy="1250950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79353" y="3722072"/>
                <a:ext cx="2570163" cy="1250950"/>
              </a:xfrm>
              <a:prstGeom prst="ellipse">
                <a:avLst/>
              </a:prstGeom>
              <a:solidFill>
                <a:srgbClr val="00255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30" name="Rectangle 12"/>
              <p:cNvSpPr txBox="1">
                <a:spLocks noChangeArrowheads="1"/>
              </p:cNvSpPr>
              <p:nvPr/>
            </p:nvSpPr>
            <p:spPr bwMode="auto">
              <a:xfrm>
                <a:off x="-77809" y="4218866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Psychology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2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6725" y="1113663"/>
            <a:ext cx="4544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255C"/>
                </a:solidFill>
              </a:rPr>
              <a:t>Topics </a:t>
            </a:r>
            <a:r>
              <a:rPr lang="de-DE" dirty="0" err="1" smtClean="0">
                <a:solidFill>
                  <a:srgbClr val="00255C"/>
                </a:solidFill>
              </a:rPr>
              <a:t>of</a:t>
            </a:r>
            <a:r>
              <a:rPr lang="de-DE" dirty="0" smtClean="0">
                <a:solidFill>
                  <a:srgbClr val="00255C"/>
                </a:solidFill>
              </a:rPr>
              <a:t> </a:t>
            </a:r>
            <a:r>
              <a:rPr lang="de-DE" dirty="0" err="1" smtClean="0">
                <a:solidFill>
                  <a:srgbClr val="00255C"/>
                </a:solidFill>
              </a:rPr>
              <a:t>the</a:t>
            </a:r>
            <a:r>
              <a:rPr lang="de-DE" dirty="0" smtClean="0">
                <a:solidFill>
                  <a:srgbClr val="00255C"/>
                </a:solidFill>
              </a:rPr>
              <a:t> E-</a:t>
            </a:r>
            <a:r>
              <a:rPr lang="de-DE" dirty="0" err="1" smtClean="0">
                <a:solidFill>
                  <a:srgbClr val="00255C"/>
                </a:solidFill>
              </a:rPr>
              <a:t>Examination</a:t>
            </a:r>
            <a:r>
              <a:rPr lang="de-DE" dirty="0">
                <a:solidFill>
                  <a:srgbClr val="00255C"/>
                </a:solidFill>
              </a:rPr>
              <a:t> </a:t>
            </a:r>
            <a:r>
              <a:rPr lang="de-DE" dirty="0" smtClean="0">
                <a:solidFill>
                  <a:srgbClr val="00255C"/>
                </a:solidFill>
              </a:rPr>
              <a:t>Unit: </a:t>
            </a:r>
            <a:r>
              <a:rPr lang="de-DE" dirty="0" err="1" smtClean="0">
                <a:solidFill>
                  <a:srgbClr val="00255C"/>
                </a:solidFill>
              </a:rPr>
              <a:t>Logistics</a:t>
            </a:r>
            <a:endParaRPr lang="de-DE" dirty="0" smtClean="0">
              <a:solidFill>
                <a:srgbClr val="00255C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07159" y="1622174"/>
            <a:ext cx="8266915" cy="4540502"/>
            <a:chOff x="207159" y="1622174"/>
            <a:chExt cx="8266915" cy="4540502"/>
          </a:xfrm>
        </p:grpSpPr>
        <p:grpSp>
          <p:nvGrpSpPr>
            <p:cNvPr id="19460" name="Gruppieren 28"/>
            <p:cNvGrpSpPr>
              <a:grpSpLocks/>
            </p:cNvGrpSpPr>
            <p:nvPr/>
          </p:nvGrpSpPr>
          <p:grpSpPr bwMode="auto">
            <a:xfrm>
              <a:off x="207159" y="1622174"/>
              <a:ext cx="8266915" cy="3760787"/>
              <a:chOff x="206553" y="1717424"/>
              <a:chExt cx="8266915" cy="3760787"/>
            </a:xfrm>
          </p:grpSpPr>
          <p:sp>
            <p:nvSpPr>
              <p:cNvPr id="24" name="Oval 2"/>
              <p:cNvSpPr>
                <a:spLocks noChangeArrowheads="1"/>
              </p:cNvSpPr>
              <p:nvPr/>
            </p:nvSpPr>
            <p:spPr bwMode="auto">
              <a:xfrm>
                <a:off x="363715" y="261515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5" name="Oval 2"/>
              <p:cNvSpPr>
                <a:spLocks noChangeArrowheads="1"/>
              </p:cNvSpPr>
              <p:nvPr/>
            </p:nvSpPr>
            <p:spPr bwMode="auto">
              <a:xfrm>
                <a:off x="3175981" y="1717424"/>
                <a:ext cx="2568575" cy="1250950"/>
              </a:xfrm>
              <a:prstGeom prst="ellipse">
                <a:avLst/>
              </a:prstGeom>
              <a:solidFill>
                <a:srgbClr val="00255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6" name="Oval 2"/>
              <p:cNvSpPr>
                <a:spLocks noChangeArrowheads="1"/>
              </p:cNvSpPr>
              <p:nvPr/>
            </p:nvSpPr>
            <p:spPr bwMode="auto">
              <a:xfrm>
                <a:off x="5904893" y="2612200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469" name="Rectangle 12"/>
              <p:cNvSpPr txBox="1">
                <a:spLocks noChangeArrowheads="1"/>
              </p:cNvSpPr>
              <p:nvPr/>
            </p:nvSpPr>
            <p:spPr bwMode="auto">
              <a:xfrm>
                <a:off x="206553" y="3114424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Didactics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0" name="Rectangle 12"/>
              <p:cNvSpPr txBox="1">
                <a:spLocks noChangeArrowheads="1"/>
              </p:cNvSpPr>
              <p:nvPr/>
            </p:nvSpPr>
            <p:spPr bwMode="auto">
              <a:xfrm>
                <a:off x="2961555" y="2220599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Logistics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endParaRPr lang="de-DE" sz="1400" b="1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1" name="Rectangle 12"/>
              <p:cNvSpPr txBox="1">
                <a:spLocks noChangeArrowheads="1"/>
              </p:cNvSpPr>
              <p:nvPr/>
            </p:nvSpPr>
            <p:spPr bwMode="auto">
              <a:xfrm>
                <a:off x="5708931" y="3105850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Technology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2" name="Rectangle 12"/>
              <p:cNvSpPr txBox="1">
                <a:spLocks noChangeArrowheads="1"/>
              </p:cNvSpPr>
              <p:nvPr/>
            </p:nvSpPr>
            <p:spPr bwMode="auto">
              <a:xfrm>
                <a:off x="6167626" y="5198811"/>
                <a:ext cx="2020887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Gewährleisten von Systemsicherheit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3" name="Rectangle 12"/>
              <p:cNvSpPr txBox="1">
                <a:spLocks noChangeArrowheads="1"/>
              </p:cNvSpPr>
              <p:nvPr/>
            </p:nvSpPr>
            <p:spPr bwMode="auto">
              <a:xfrm>
                <a:off x="1940762" y="5006976"/>
                <a:ext cx="1871663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Senken der </a:t>
                </a:r>
                <a:b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Einstiegshürden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3014663" y="4911726"/>
              <a:ext cx="2728912" cy="1250950"/>
              <a:chOff x="3014663" y="5006976"/>
              <a:chExt cx="2728912" cy="1250950"/>
            </a:xfrm>
          </p:grpSpPr>
          <p:sp>
            <p:nvSpPr>
              <p:cNvPr id="18" name="Oval 2"/>
              <p:cNvSpPr>
                <a:spLocks noChangeArrowheads="1"/>
              </p:cNvSpPr>
              <p:nvPr/>
            </p:nvSpPr>
            <p:spPr bwMode="auto">
              <a:xfrm>
                <a:off x="3171825" y="500697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" name="Rectangle 12"/>
              <p:cNvSpPr txBox="1">
                <a:spLocks noChangeArrowheads="1"/>
              </p:cNvSpPr>
              <p:nvPr/>
            </p:nvSpPr>
            <p:spPr bwMode="auto">
              <a:xfrm>
                <a:off x="3014663" y="5501513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Legal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Questions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b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Data Privacy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" name="Gruppieren 1"/>
            <p:cNvGrpSpPr/>
            <p:nvPr/>
          </p:nvGrpSpPr>
          <p:grpSpPr>
            <a:xfrm>
              <a:off x="5735637" y="4150524"/>
              <a:ext cx="2738437" cy="1250950"/>
              <a:chOff x="5880891" y="3853658"/>
              <a:chExt cx="2738437" cy="1250950"/>
            </a:xfrm>
          </p:grpSpPr>
          <p:sp>
            <p:nvSpPr>
              <p:cNvPr id="20" name="Oval 2"/>
              <p:cNvSpPr>
                <a:spLocks noChangeArrowheads="1"/>
              </p:cNvSpPr>
              <p:nvPr/>
            </p:nvSpPr>
            <p:spPr bwMode="auto">
              <a:xfrm>
                <a:off x="6050753" y="3853658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1" name="Rectangle 12"/>
              <p:cNvSpPr txBox="1">
                <a:spLocks noChangeArrowheads="1"/>
              </p:cNvSpPr>
              <p:nvPr/>
            </p:nvSpPr>
            <p:spPr bwMode="auto">
              <a:xfrm>
                <a:off x="5880891" y="4243391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Quality</a:t>
                </a: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Efficiency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uppieren 4"/>
            <p:cNvGrpSpPr/>
            <p:nvPr/>
          </p:nvGrpSpPr>
          <p:grpSpPr>
            <a:xfrm>
              <a:off x="256516" y="4150524"/>
              <a:ext cx="2728912" cy="1250950"/>
              <a:chOff x="-77809" y="3722072"/>
              <a:chExt cx="2728912" cy="1250950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79353" y="3722072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30" name="Rectangle 12"/>
              <p:cNvSpPr txBox="1">
                <a:spLocks noChangeArrowheads="1"/>
              </p:cNvSpPr>
              <p:nvPr/>
            </p:nvSpPr>
            <p:spPr bwMode="auto">
              <a:xfrm>
                <a:off x="-77809" y="4218866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Psychology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22741" y="2911906"/>
            <a:ext cx="848661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Original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Question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2007: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How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to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deal </a:t>
            </a: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with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groups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participants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up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to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600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ppl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dirty="0" smtClean="0"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cs typeface="Arial" panose="020B0604020202020204" pitchFamily="34" charset="0"/>
              </a:rPr>
              <a:t>Educational Science,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cs typeface="Arial" panose="020B0604020202020204" pitchFamily="34" charset="0"/>
              </a:rPr>
              <a:t>Economic</a:t>
            </a:r>
            <a:r>
              <a:rPr lang="de-DE" sz="1600" dirty="0" smtClean="0">
                <a:cs typeface="Arial" panose="020B0604020202020204" pitchFamily="34" charset="0"/>
              </a:rPr>
              <a:t> Science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cs typeface="Arial" panose="020B0604020202020204" pitchFamily="34" charset="0"/>
              </a:rPr>
              <a:t>Political Science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cs typeface="Arial" panose="020B0604020202020204" pitchFamily="34" charset="0"/>
              </a:rPr>
              <a:t>Psychology</a:t>
            </a:r>
            <a:endParaRPr lang="de-DE" sz="1600" dirty="0" smtClean="0"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b="1" dirty="0" smtClean="0">
              <a:solidFill>
                <a:schemeClr val="accent4"/>
              </a:solidFill>
              <a:ea typeface="ＭＳ Ｐゴシック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Altered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Question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2012: </a:t>
            </a: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How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to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deal </a:t>
            </a: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with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groups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participants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up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to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3,000 </a:t>
            </a: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ppl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1" dirty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cs typeface="Arial" panose="020B0604020202020204" pitchFamily="34" charset="0"/>
              </a:rPr>
              <a:t>Medical Science</a:t>
            </a:r>
            <a:endParaRPr lang="de-DE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6725" y="1113663"/>
            <a:ext cx="4583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255C"/>
                </a:solidFill>
              </a:rPr>
              <a:t>Topics </a:t>
            </a:r>
            <a:r>
              <a:rPr lang="de-DE" dirty="0" err="1">
                <a:solidFill>
                  <a:srgbClr val="00255C"/>
                </a:solidFill>
              </a:rPr>
              <a:t>of</a:t>
            </a:r>
            <a:r>
              <a:rPr lang="de-DE" dirty="0">
                <a:solidFill>
                  <a:srgbClr val="00255C"/>
                </a:solidFill>
              </a:rPr>
              <a:t> </a:t>
            </a:r>
            <a:r>
              <a:rPr lang="de-DE" dirty="0" err="1">
                <a:solidFill>
                  <a:srgbClr val="00255C"/>
                </a:solidFill>
              </a:rPr>
              <a:t>the</a:t>
            </a:r>
            <a:r>
              <a:rPr lang="de-DE" dirty="0">
                <a:solidFill>
                  <a:srgbClr val="00255C"/>
                </a:solidFill>
              </a:rPr>
              <a:t> E-</a:t>
            </a:r>
            <a:r>
              <a:rPr lang="de-DE" dirty="0" err="1">
                <a:solidFill>
                  <a:srgbClr val="00255C"/>
                </a:solidFill>
              </a:rPr>
              <a:t>Examination</a:t>
            </a:r>
            <a:r>
              <a:rPr lang="de-DE" dirty="0">
                <a:solidFill>
                  <a:srgbClr val="00255C"/>
                </a:solidFill>
              </a:rPr>
              <a:t> Unit: </a:t>
            </a:r>
            <a:r>
              <a:rPr lang="de-DE" dirty="0" err="1" smtClean="0">
                <a:solidFill>
                  <a:srgbClr val="00255C"/>
                </a:solidFill>
              </a:rPr>
              <a:t>Didactics</a:t>
            </a:r>
            <a:endParaRPr lang="de-DE" dirty="0">
              <a:solidFill>
                <a:srgbClr val="00255C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07159" y="1622174"/>
            <a:ext cx="8266915" cy="4540502"/>
            <a:chOff x="207159" y="1622174"/>
            <a:chExt cx="8266915" cy="4540502"/>
          </a:xfrm>
        </p:grpSpPr>
        <p:grpSp>
          <p:nvGrpSpPr>
            <p:cNvPr id="19460" name="Gruppieren 28"/>
            <p:cNvGrpSpPr>
              <a:grpSpLocks/>
            </p:cNvGrpSpPr>
            <p:nvPr/>
          </p:nvGrpSpPr>
          <p:grpSpPr bwMode="auto">
            <a:xfrm>
              <a:off x="207159" y="1622174"/>
              <a:ext cx="8266915" cy="3760787"/>
              <a:chOff x="206553" y="1717424"/>
              <a:chExt cx="8266915" cy="3760787"/>
            </a:xfrm>
          </p:grpSpPr>
          <p:sp>
            <p:nvSpPr>
              <p:cNvPr id="24" name="Oval 2"/>
              <p:cNvSpPr>
                <a:spLocks noChangeArrowheads="1"/>
              </p:cNvSpPr>
              <p:nvPr/>
            </p:nvSpPr>
            <p:spPr bwMode="auto">
              <a:xfrm>
                <a:off x="363715" y="2615156"/>
                <a:ext cx="2570163" cy="1250950"/>
              </a:xfrm>
              <a:prstGeom prst="ellipse">
                <a:avLst/>
              </a:prstGeom>
              <a:solidFill>
                <a:srgbClr val="00255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5" name="Oval 2"/>
              <p:cNvSpPr>
                <a:spLocks noChangeArrowheads="1"/>
              </p:cNvSpPr>
              <p:nvPr/>
            </p:nvSpPr>
            <p:spPr bwMode="auto">
              <a:xfrm>
                <a:off x="3175981" y="1717424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6" name="Oval 2"/>
              <p:cNvSpPr>
                <a:spLocks noChangeArrowheads="1"/>
              </p:cNvSpPr>
              <p:nvPr/>
            </p:nvSpPr>
            <p:spPr bwMode="auto">
              <a:xfrm>
                <a:off x="5904893" y="2612200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469" name="Rectangle 12"/>
              <p:cNvSpPr txBox="1">
                <a:spLocks noChangeArrowheads="1"/>
              </p:cNvSpPr>
              <p:nvPr/>
            </p:nvSpPr>
            <p:spPr bwMode="auto">
              <a:xfrm>
                <a:off x="206553" y="3114424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Didactics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0" name="Rectangle 12"/>
              <p:cNvSpPr txBox="1">
                <a:spLocks noChangeArrowheads="1"/>
              </p:cNvSpPr>
              <p:nvPr/>
            </p:nvSpPr>
            <p:spPr bwMode="auto">
              <a:xfrm>
                <a:off x="2961555" y="2220599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Logistics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endParaRPr lang="de-DE" sz="1400" b="1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1" name="Rectangle 12"/>
              <p:cNvSpPr txBox="1">
                <a:spLocks noChangeArrowheads="1"/>
              </p:cNvSpPr>
              <p:nvPr/>
            </p:nvSpPr>
            <p:spPr bwMode="auto">
              <a:xfrm>
                <a:off x="5708931" y="3105850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Technology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2" name="Rectangle 12"/>
              <p:cNvSpPr txBox="1">
                <a:spLocks noChangeArrowheads="1"/>
              </p:cNvSpPr>
              <p:nvPr/>
            </p:nvSpPr>
            <p:spPr bwMode="auto">
              <a:xfrm>
                <a:off x="6167626" y="5198811"/>
                <a:ext cx="2020887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Gewährleisten von Systemsicherheit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3" name="Rectangle 12"/>
              <p:cNvSpPr txBox="1">
                <a:spLocks noChangeArrowheads="1"/>
              </p:cNvSpPr>
              <p:nvPr/>
            </p:nvSpPr>
            <p:spPr bwMode="auto">
              <a:xfrm>
                <a:off x="1940762" y="5006976"/>
                <a:ext cx="1871663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Senken der </a:t>
                </a:r>
                <a:b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Einstiegshürden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3014663" y="4911726"/>
              <a:ext cx="2728912" cy="1250950"/>
              <a:chOff x="3014663" y="5006976"/>
              <a:chExt cx="2728912" cy="1250950"/>
            </a:xfrm>
          </p:grpSpPr>
          <p:sp>
            <p:nvSpPr>
              <p:cNvPr id="18" name="Oval 2"/>
              <p:cNvSpPr>
                <a:spLocks noChangeArrowheads="1"/>
              </p:cNvSpPr>
              <p:nvPr/>
            </p:nvSpPr>
            <p:spPr bwMode="auto">
              <a:xfrm>
                <a:off x="3171825" y="500697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" name="Rectangle 12"/>
              <p:cNvSpPr txBox="1">
                <a:spLocks noChangeArrowheads="1"/>
              </p:cNvSpPr>
              <p:nvPr/>
            </p:nvSpPr>
            <p:spPr bwMode="auto">
              <a:xfrm>
                <a:off x="3014663" y="5501513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Legal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Questions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b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Data Privacy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" name="Gruppieren 1"/>
            <p:cNvGrpSpPr/>
            <p:nvPr/>
          </p:nvGrpSpPr>
          <p:grpSpPr>
            <a:xfrm>
              <a:off x="5735637" y="4150524"/>
              <a:ext cx="2738437" cy="1250950"/>
              <a:chOff x="5880891" y="3853658"/>
              <a:chExt cx="2738437" cy="1250950"/>
            </a:xfrm>
          </p:grpSpPr>
          <p:sp>
            <p:nvSpPr>
              <p:cNvPr id="20" name="Oval 2"/>
              <p:cNvSpPr>
                <a:spLocks noChangeArrowheads="1"/>
              </p:cNvSpPr>
              <p:nvPr/>
            </p:nvSpPr>
            <p:spPr bwMode="auto">
              <a:xfrm>
                <a:off x="6050753" y="3853658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1" name="Rectangle 12"/>
              <p:cNvSpPr txBox="1">
                <a:spLocks noChangeArrowheads="1"/>
              </p:cNvSpPr>
              <p:nvPr/>
            </p:nvSpPr>
            <p:spPr bwMode="auto">
              <a:xfrm>
                <a:off x="5880891" y="4243391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Quality</a:t>
                </a: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Efficiency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uppieren 4"/>
            <p:cNvGrpSpPr/>
            <p:nvPr/>
          </p:nvGrpSpPr>
          <p:grpSpPr>
            <a:xfrm>
              <a:off x="256516" y="4150524"/>
              <a:ext cx="2728912" cy="1250950"/>
              <a:chOff x="-77809" y="3722072"/>
              <a:chExt cx="2728912" cy="1250950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79353" y="3722072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30" name="Rectangle 12"/>
              <p:cNvSpPr txBox="1">
                <a:spLocks noChangeArrowheads="1"/>
              </p:cNvSpPr>
              <p:nvPr/>
            </p:nvSpPr>
            <p:spPr bwMode="auto">
              <a:xfrm>
                <a:off x="-77809" y="4218866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Psychology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2976802" y="1798780"/>
            <a:ext cx="599875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buFont typeface="Arial" pitchFamily="34" charset="0"/>
              <a:buChar char="•"/>
              <a:defRPr/>
            </a:pP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Intention?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/>
            </a:r>
            <a:br>
              <a:rPr lang="de-DE" sz="1600" dirty="0">
                <a:ea typeface="ＭＳ Ｐゴシック"/>
                <a:cs typeface="Arial" panose="020B0604020202020204" pitchFamily="34" charset="0"/>
              </a:rPr>
            </a:b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b="1" dirty="0" err="1">
                <a:ea typeface="ＭＳ Ｐゴシック"/>
                <a:cs typeface="Arial" panose="020B0604020202020204" pitchFamily="34" charset="0"/>
              </a:rPr>
              <a:t>How</a:t>
            </a:r>
            <a:r>
              <a:rPr lang="de-DE" sz="1600" b="1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ea typeface="ＭＳ Ｐゴシック"/>
                <a:cs typeface="Arial" panose="020B0604020202020204" pitchFamily="34" charset="0"/>
              </a:rPr>
              <a:t>should</a:t>
            </a:r>
            <a:r>
              <a:rPr lang="de-DE" sz="1600" b="1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ea typeface="ＭＳ Ｐゴシック"/>
                <a:cs typeface="Arial" panose="020B0604020202020204" pitchFamily="34" charset="0"/>
              </a:rPr>
              <a:t>the</a:t>
            </a:r>
            <a:r>
              <a:rPr lang="de-DE" sz="1600" b="1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ea typeface="ＭＳ Ｐゴシック"/>
                <a:cs typeface="Arial" panose="020B0604020202020204" pitchFamily="34" charset="0"/>
              </a:rPr>
              <a:t>learning</a:t>
            </a:r>
            <a:r>
              <a:rPr lang="de-DE" sz="1600" b="1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ea typeface="ＭＳ Ｐゴシック"/>
                <a:cs typeface="Arial" panose="020B0604020202020204" pitchFamily="34" charset="0"/>
              </a:rPr>
              <a:t>contents</a:t>
            </a:r>
            <a:r>
              <a:rPr lang="de-DE" sz="1600" b="1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ea typeface="ＭＳ Ｐゴシック"/>
                <a:cs typeface="Arial" panose="020B0604020202020204" pitchFamily="34" charset="0"/>
              </a:rPr>
              <a:t>be</a:t>
            </a:r>
            <a:r>
              <a:rPr lang="de-DE" sz="1600" b="1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ea typeface="ＭＳ Ｐゴシック"/>
                <a:cs typeface="Arial" panose="020B0604020202020204" pitchFamily="34" charset="0"/>
              </a:rPr>
              <a:t>examined</a:t>
            </a:r>
            <a:r>
              <a:rPr lang="de-DE" sz="1600" b="1" dirty="0" smtClean="0">
                <a:ea typeface="ＭＳ Ｐゴシック"/>
                <a:cs typeface="Arial" panose="020B0604020202020204" pitchFamily="34" charset="0"/>
              </a:rPr>
              <a:t>?</a:t>
            </a: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Testing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factual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knowledge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or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apply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knowledge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to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a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case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?</a:t>
            </a:r>
          </a:p>
          <a:p>
            <a:pPr marL="633413" lvl="1" indent="-176213">
              <a:buFont typeface="Arial" pitchFamily="34" charset="0"/>
              <a:buChar char="•"/>
              <a:defRPr/>
            </a:pP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Types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Exams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0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(</a:t>
            </a:r>
            <a:r>
              <a:rPr lang="de-DE" sz="10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see</a:t>
            </a:r>
            <a:r>
              <a:rPr lang="de-DE" sz="10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0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Crisp</a:t>
            </a:r>
            <a:r>
              <a:rPr lang="de-DE" sz="10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2009)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/>
            </a:r>
            <a:br>
              <a:rPr lang="de-DE" sz="1600" dirty="0">
                <a:ea typeface="ＭＳ Ｐゴシック"/>
                <a:cs typeface="Arial" panose="020B0604020202020204" pitchFamily="34" charset="0"/>
              </a:rPr>
            </a:b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Diagnostical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exams</a:t>
            </a: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Formative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exams</a:t>
            </a: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Summative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exams</a:t>
            </a: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6725" y="1113663"/>
            <a:ext cx="48783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255C"/>
                </a:solidFill>
              </a:rPr>
              <a:t>Topics </a:t>
            </a:r>
            <a:r>
              <a:rPr lang="de-DE" dirty="0" err="1" smtClean="0">
                <a:solidFill>
                  <a:srgbClr val="00255C"/>
                </a:solidFill>
              </a:rPr>
              <a:t>of</a:t>
            </a:r>
            <a:r>
              <a:rPr lang="de-DE" dirty="0" smtClean="0">
                <a:solidFill>
                  <a:srgbClr val="00255C"/>
                </a:solidFill>
              </a:rPr>
              <a:t> </a:t>
            </a:r>
            <a:r>
              <a:rPr lang="de-DE" dirty="0" err="1" smtClean="0">
                <a:solidFill>
                  <a:srgbClr val="00255C"/>
                </a:solidFill>
              </a:rPr>
              <a:t>the</a:t>
            </a:r>
            <a:r>
              <a:rPr lang="de-DE" dirty="0" smtClean="0">
                <a:solidFill>
                  <a:srgbClr val="00255C"/>
                </a:solidFill>
              </a:rPr>
              <a:t> E-</a:t>
            </a:r>
            <a:r>
              <a:rPr lang="de-DE" dirty="0" err="1" smtClean="0">
                <a:solidFill>
                  <a:srgbClr val="00255C"/>
                </a:solidFill>
              </a:rPr>
              <a:t>Examination</a:t>
            </a:r>
            <a:r>
              <a:rPr lang="de-DE" dirty="0" smtClean="0">
                <a:solidFill>
                  <a:srgbClr val="00255C"/>
                </a:solidFill>
              </a:rPr>
              <a:t> Unit: </a:t>
            </a:r>
            <a:r>
              <a:rPr lang="de-DE" dirty="0" err="1" smtClean="0">
                <a:solidFill>
                  <a:srgbClr val="00255C"/>
                </a:solidFill>
              </a:rPr>
              <a:t>Psychology</a:t>
            </a:r>
            <a:endParaRPr lang="de-DE" dirty="0" smtClean="0">
              <a:solidFill>
                <a:srgbClr val="00255C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07159" y="1622174"/>
            <a:ext cx="8266915" cy="4540502"/>
            <a:chOff x="207159" y="1622174"/>
            <a:chExt cx="8266915" cy="4540502"/>
          </a:xfrm>
        </p:grpSpPr>
        <p:grpSp>
          <p:nvGrpSpPr>
            <p:cNvPr id="19460" name="Gruppieren 28"/>
            <p:cNvGrpSpPr>
              <a:grpSpLocks/>
            </p:cNvGrpSpPr>
            <p:nvPr/>
          </p:nvGrpSpPr>
          <p:grpSpPr bwMode="auto">
            <a:xfrm>
              <a:off x="207159" y="1622174"/>
              <a:ext cx="8266915" cy="3760787"/>
              <a:chOff x="206553" y="1717424"/>
              <a:chExt cx="8266915" cy="3760787"/>
            </a:xfrm>
          </p:grpSpPr>
          <p:sp>
            <p:nvSpPr>
              <p:cNvPr id="24" name="Oval 2"/>
              <p:cNvSpPr>
                <a:spLocks noChangeArrowheads="1"/>
              </p:cNvSpPr>
              <p:nvPr/>
            </p:nvSpPr>
            <p:spPr bwMode="auto">
              <a:xfrm>
                <a:off x="363715" y="261515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5" name="Oval 2"/>
              <p:cNvSpPr>
                <a:spLocks noChangeArrowheads="1"/>
              </p:cNvSpPr>
              <p:nvPr/>
            </p:nvSpPr>
            <p:spPr bwMode="auto">
              <a:xfrm>
                <a:off x="3175981" y="1717424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6" name="Oval 2"/>
              <p:cNvSpPr>
                <a:spLocks noChangeArrowheads="1"/>
              </p:cNvSpPr>
              <p:nvPr/>
            </p:nvSpPr>
            <p:spPr bwMode="auto">
              <a:xfrm>
                <a:off x="5904893" y="2612200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469" name="Rectangle 12"/>
              <p:cNvSpPr txBox="1">
                <a:spLocks noChangeArrowheads="1"/>
              </p:cNvSpPr>
              <p:nvPr/>
            </p:nvSpPr>
            <p:spPr bwMode="auto">
              <a:xfrm>
                <a:off x="206553" y="3114424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Didactics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0" name="Rectangle 12"/>
              <p:cNvSpPr txBox="1">
                <a:spLocks noChangeArrowheads="1"/>
              </p:cNvSpPr>
              <p:nvPr/>
            </p:nvSpPr>
            <p:spPr bwMode="auto">
              <a:xfrm>
                <a:off x="2961555" y="2220599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Logistics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endParaRPr lang="de-DE" sz="1400" b="1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1" name="Rectangle 12"/>
              <p:cNvSpPr txBox="1">
                <a:spLocks noChangeArrowheads="1"/>
              </p:cNvSpPr>
              <p:nvPr/>
            </p:nvSpPr>
            <p:spPr bwMode="auto">
              <a:xfrm>
                <a:off x="5708931" y="3105850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Technology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2" name="Rectangle 12"/>
              <p:cNvSpPr txBox="1">
                <a:spLocks noChangeArrowheads="1"/>
              </p:cNvSpPr>
              <p:nvPr/>
            </p:nvSpPr>
            <p:spPr bwMode="auto">
              <a:xfrm>
                <a:off x="6167626" y="5198811"/>
                <a:ext cx="2020887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Gewährleisten von Systemsicherheit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3" name="Rectangle 12"/>
              <p:cNvSpPr txBox="1">
                <a:spLocks noChangeArrowheads="1"/>
              </p:cNvSpPr>
              <p:nvPr/>
            </p:nvSpPr>
            <p:spPr bwMode="auto">
              <a:xfrm>
                <a:off x="1940762" y="5006976"/>
                <a:ext cx="1871663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Senken der </a:t>
                </a:r>
                <a:b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Einstiegshürden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3014663" y="4911726"/>
              <a:ext cx="2728912" cy="1250950"/>
              <a:chOff x="3014663" y="5006976"/>
              <a:chExt cx="2728912" cy="1250950"/>
            </a:xfrm>
          </p:grpSpPr>
          <p:sp>
            <p:nvSpPr>
              <p:cNvPr id="18" name="Oval 2"/>
              <p:cNvSpPr>
                <a:spLocks noChangeArrowheads="1"/>
              </p:cNvSpPr>
              <p:nvPr/>
            </p:nvSpPr>
            <p:spPr bwMode="auto">
              <a:xfrm>
                <a:off x="3171825" y="500697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" name="Rectangle 12"/>
              <p:cNvSpPr txBox="1">
                <a:spLocks noChangeArrowheads="1"/>
              </p:cNvSpPr>
              <p:nvPr/>
            </p:nvSpPr>
            <p:spPr bwMode="auto">
              <a:xfrm>
                <a:off x="3014663" y="5501513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Legal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Questions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b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Data Privacy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" name="Gruppieren 1"/>
            <p:cNvGrpSpPr/>
            <p:nvPr/>
          </p:nvGrpSpPr>
          <p:grpSpPr>
            <a:xfrm>
              <a:off x="5735637" y="4150524"/>
              <a:ext cx="2738437" cy="1250950"/>
              <a:chOff x="5880891" y="3853658"/>
              <a:chExt cx="2738437" cy="1250950"/>
            </a:xfrm>
          </p:grpSpPr>
          <p:sp>
            <p:nvSpPr>
              <p:cNvPr id="20" name="Oval 2"/>
              <p:cNvSpPr>
                <a:spLocks noChangeArrowheads="1"/>
              </p:cNvSpPr>
              <p:nvPr/>
            </p:nvSpPr>
            <p:spPr bwMode="auto">
              <a:xfrm>
                <a:off x="6050753" y="3853658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1" name="Rectangle 12"/>
              <p:cNvSpPr txBox="1">
                <a:spLocks noChangeArrowheads="1"/>
              </p:cNvSpPr>
              <p:nvPr/>
            </p:nvSpPr>
            <p:spPr bwMode="auto">
              <a:xfrm>
                <a:off x="5880891" y="4243391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Quality</a:t>
                </a: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Efficiency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uppieren 4"/>
            <p:cNvGrpSpPr/>
            <p:nvPr/>
          </p:nvGrpSpPr>
          <p:grpSpPr>
            <a:xfrm>
              <a:off x="256516" y="4150524"/>
              <a:ext cx="2728912" cy="1250950"/>
              <a:chOff x="-77809" y="3722072"/>
              <a:chExt cx="2728912" cy="1250950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79353" y="3722072"/>
                <a:ext cx="2570163" cy="1250950"/>
              </a:xfrm>
              <a:prstGeom prst="ellipse">
                <a:avLst/>
              </a:prstGeom>
              <a:solidFill>
                <a:srgbClr val="00255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30" name="Rectangle 12"/>
              <p:cNvSpPr txBox="1">
                <a:spLocks noChangeArrowheads="1"/>
              </p:cNvSpPr>
              <p:nvPr/>
            </p:nvSpPr>
            <p:spPr bwMode="auto">
              <a:xfrm>
                <a:off x="-77809" y="4218866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Psychology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2939940" y="1686959"/>
            <a:ext cx="564160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buFont typeface="Arial" pitchFamily="34" charset="0"/>
              <a:buChar char="•"/>
              <a:defRPr/>
            </a:pP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Exam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nervs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/>
            </a:r>
            <a:br>
              <a:rPr lang="de-DE" sz="1600" dirty="0">
                <a:ea typeface="ＭＳ Ｐゴシック"/>
                <a:cs typeface="Arial" panose="020B0604020202020204" pitchFamily="34" charset="0"/>
              </a:rPr>
            </a:b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Reducing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media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discontinuity</a:t>
            </a: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>
                <a:ea typeface="ＭＳ Ｐゴシック"/>
                <a:cs typeface="Arial" panose="020B0604020202020204" pitchFamily="34" charset="0"/>
              </a:rPr>
              <a:t>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nvironment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optimized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concentrated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attention</a:t>
            </a: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Fundamental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fears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/>
            </a:r>
            <a:b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</a:b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Prejudice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: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technology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is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not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suffiently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reliable</a:t>
            </a: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lvl="1">
              <a:defRPr/>
            </a:pP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lvl="1"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Procedures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to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deal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with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the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participants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</a:b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Standardized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rhetorical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workflows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for</a:t>
            </a: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1090613" lvl="2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PC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crashs</a:t>
            </a: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10906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Evacuation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building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in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case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emergency</a:t>
            </a: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1090613" lvl="2" indent="-176213">
              <a:buFont typeface="Arial" pitchFamily="34" charset="0"/>
              <a:buChar char="•"/>
              <a:defRPr/>
            </a:pPr>
            <a:r>
              <a:rPr lang="de-DE" sz="1600" dirty="0">
                <a:ea typeface="ＭＳ Ｐゴシック"/>
                <a:cs typeface="Arial" panose="020B0604020202020204" pitchFamily="34" charset="0"/>
              </a:rPr>
              <a:t>Server Crashs (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never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happened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)</a:t>
            </a:r>
            <a:endParaRPr lang="de-DE" sz="1600" dirty="0"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4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6725" y="1113663"/>
            <a:ext cx="555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255C"/>
                </a:solidFill>
              </a:rPr>
              <a:t>Topics </a:t>
            </a:r>
            <a:r>
              <a:rPr lang="de-DE" dirty="0" err="1" smtClean="0">
                <a:solidFill>
                  <a:srgbClr val="00255C"/>
                </a:solidFill>
              </a:rPr>
              <a:t>of</a:t>
            </a:r>
            <a:r>
              <a:rPr lang="de-DE" dirty="0" smtClean="0">
                <a:solidFill>
                  <a:srgbClr val="00255C"/>
                </a:solidFill>
              </a:rPr>
              <a:t> </a:t>
            </a:r>
            <a:r>
              <a:rPr lang="de-DE" dirty="0" err="1" smtClean="0">
                <a:solidFill>
                  <a:srgbClr val="00255C"/>
                </a:solidFill>
              </a:rPr>
              <a:t>the</a:t>
            </a:r>
            <a:r>
              <a:rPr lang="de-DE" dirty="0" smtClean="0">
                <a:solidFill>
                  <a:srgbClr val="00255C"/>
                </a:solidFill>
              </a:rPr>
              <a:t> E-</a:t>
            </a:r>
            <a:r>
              <a:rPr lang="de-DE" dirty="0" err="1" smtClean="0">
                <a:solidFill>
                  <a:srgbClr val="00255C"/>
                </a:solidFill>
              </a:rPr>
              <a:t>Examination</a:t>
            </a:r>
            <a:r>
              <a:rPr lang="de-DE" dirty="0" smtClean="0">
                <a:solidFill>
                  <a:srgbClr val="00255C"/>
                </a:solidFill>
              </a:rPr>
              <a:t> Unit: Legal </a:t>
            </a:r>
            <a:r>
              <a:rPr lang="de-DE" dirty="0" err="1" smtClean="0">
                <a:solidFill>
                  <a:srgbClr val="00255C"/>
                </a:solidFill>
              </a:rPr>
              <a:t>Implications</a:t>
            </a:r>
            <a:endParaRPr lang="de-DE" dirty="0" smtClean="0">
              <a:solidFill>
                <a:srgbClr val="00255C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07159" y="1622174"/>
            <a:ext cx="8266915" cy="4540502"/>
            <a:chOff x="207159" y="1622174"/>
            <a:chExt cx="8266915" cy="4540502"/>
          </a:xfrm>
        </p:grpSpPr>
        <p:grpSp>
          <p:nvGrpSpPr>
            <p:cNvPr id="19460" name="Gruppieren 28"/>
            <p:cNvGrpSpPr>
              <a:grpSpLocks/>
            </p:cNvGrpSpPr>
            <p:nvPr/>
          </p:nvGrpSpPr>
          <p:grpSpPr bwMode="auto">
            <a:xfrm>
              <a:off x="207159" y="1622174"/>
              <a:ext cx="8266915" cy="3760787"/>
              <a:chOff x="206553" y="1717424"/>
              <a:chExt cx="8266915" cy="3760787"/>
            </a:xfrm>
          </p:grpSpPr>
          <p:sp>
            <p:nvSpPr>
              <p:cNvPr id="24" name="Oval 2"/>
              <p:cNvSpPr>
                <a:spLocks noChangeArrowheads="1"/>
              </p:cNvSpPr>
              <p:nvPr/>
            </p:nvSpPr>
            <p:spPr bwMode="auto">
              <a:xfrm>
                <a:off x="363715" y="261515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5" name="Oval 2"/>
              <p:cNvSpPr>
                <a:spLocks noChangeArrowheads="1"/>
              </p:cNvSpPr>
              <p:nvPr/>
            </p:nvSpPr>
            <p:spPr bwMode="auto">
              <a:xfrm>
                <a:off x="3175981" y="1717424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6" name="Oval 2"/>
              <p:cNvSpPr>
                <a:spLocks noChangeArrowheads="1"/>
              </p:cNvSpPr>
              <p:nvPr/>
            </p:nvSpPr>
            <p:spPr bwMode="auto">
              <a:xfrm>
                <a:off x="5904893" y="2612200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469" name="Rectangle 12"/>
              <p:cNvSpPr txBox="1">
                <a:spLocks noChangeArrowheads="1"/>
              </p:cNvSpPr>
              <p:nvPr/>
            </p:nvSpPr>
            <p:spPr bwMode="auto">
              <a:xfrm>
                <a:off x="206553" y="3114424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Didactics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0" name="Rectangle 12"/>
              <p:cNvSpPr txBox="1">
                <a:spLocks noChangeArrowheads="1"/>
              </p:cNvSpPr>
              <p:nvPr/>
            </p:nvSpPr>
            <p:spPr bwMode="auto">
              <a:xfrm>
                <a:off x="2961555" y="2220599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Logistics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endParaRPr lang="de-DE" sz="1400" b="1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1" name="Rectangle 12"/>
              <p:cNvSpPr txBox="1">
                <a:spLocks noChangeArrowheads="1"/>
              </p:cNvSpPr>
              <p:nvPr/>
            </p:nvSpPr>
            <p:spPr bwMode="auto">
              <a:xfrm>
                <a:off x="5708931" y="3105850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Technology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2" name="Rectangle 12"/>
              <p:cNvSpPr txBox="1">
                <a:spLocks noChangeArrowheads="1"/>
              </p:cNvSpPr>
              <p:nvPr/>
            </p:nvSpPr>
            <p:spPr bwMode="auto">
              <a:xfrm>
                <a:off x="6167626" y="5198811"/>
                <a:ext cx="2020887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Gewährleisten von Systemsicherheit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3" name="Rectangle 12"/>
              <p:cNvSpPr txBox="1">
                <a:spLocks noChangeArrowheads="1"/>
              </p:cNvSpPr>
              <p:nvPr/>
            </p:nvSpPr>
            <p:spPr bwMode="auto">
              <a:xfrm>
                <a:off x="1940762" y="5006976"/>
                <a:ext cx="1871663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Senken der </a:t>
                </a:r>
                <a:b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Einstiegshürden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3014663" y="4911726"/>
              <a:ext cx="2728912" cy="1250950"/>
              <a:chOff x="3014663" y="5006976"/>
              <a:chExt cx="2728912" cy="1250950"/>
            </a:xfrm>
          </p:grpSpPr>
          <p:sp>
            <p:nvSpPr>
              <p:cNvPr id="18" name="Oval 2"/>
              <p:cNvSpPr>
                <a:spLocks noChangeArrowheads="1"/>
              </p:cNvSpPr>
              <p:nvPr/>
            </p:nvSpPr>
            <p:spPr bwMode="auto">
              <a:xfrm>
                <a:off x="3171825" y="5006976"/>
                <a:ext cx="2570163" cy="1250950"/>
              </a:xfrm>
              <a:prstGeom prst="ellipse">
                <a:avLst/>
              </a:prstGeom>
              <a:solidFill>
                <a:srgbClr val="00255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" name="Rectangle 12"/>
              <p:cNvSpPr txBox="1">
                <a:spLocks noChangeArrowheads="1"/>
              </p:cNvSpPr>
              <p:nvPr/>
            </p:nvSpPr>
            <p:spPr bwMode="auto">
              <a:xfrm>
                <a:off x="3014663" y="5501513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Legal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Questions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b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Data Privacy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" name="Gruppieren 1"/>
            <p:cNvGrpSpPr/>
            <p:nvPr/>
          </p:nvGrpSpPr>
          <p:grpSpPr>
            <a:xfrm>
              <a:off x="5735637" y="4150524"/>
              <a:ext cx="2738437" cy="1250950"/>
              <a:chOff x="5880891" y="3853658"/>
              <a:chExt cx="2738437" cy="1250950"/>
            </a:xfrm>
          </p:grpSpPr>
          <p:sp>
            <p:nvSpPr>
              <p:cNvPr id="20" name="Oval 2"/>
              <p:cNvSpPr>
                <a:spLocks noChangeArrowheads="1"/>
              </p:cNvSpPr>
              <p:nvPr/>
            </p:nvSpPr>
            <p:spPr bwMode="auto">
              <a:xfrm>
                <a:off x="6050753" y="3853658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1" name="Rectangle 12"/>
              <p:cNvSpPr txBox="1">
                <a:spLocks noChangeArrowheads="1"/>
              </p:cNvSpPr>
              <p:nvPr/>
            </p:nvSpPr>
            <p:spPr bwMode="auto">
              <a:xfrm>
                <a:off x="5880891" y="4243391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Quality</a:t>
                </a: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Efficiency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uppieren 4"/>
            <p:cNvGrpSpPr/>
            <p:nvPr/>
          </p:nvGrpSpPr>
          <p:grpSpPr>
            <a:xfrm>
              <a:off x="256516" y="4150524"/>
              <a:ext cx="2728912" cy="1250950"/>
              <a:chOff x="-77809" y="3722072"/>
              <a:chExt cx="2728912" cy="1250950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79353" y="3722072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30" name="Rectangle 12"/>
              <p:cNvSpPr txBox="1">
                <a:spLocks noChangeArrowheads="1"/>
              </p:cNvSpPr>
              <p:nvPr/>
            </p:nvSpPr>
            <p:spPr bwMode="auto">
              <a:xfrm>
                <a:off x="-77809" y="4218866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Psychology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14" y="1751398"/>
            <a:ext cx="2743380" cy="3651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1" name="Textfeld 30"/>
          <p:cNvSpPr txBox="1"/>
          <p:nvPr/>
        </p:nvSpPr>
        <p:spPr>
          <a:xfrm>
            <a:off x="561724" y="1686960"/>
            <a:ext cx="52524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  <a:defRPr/>
            </a:pP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Examination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regulations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: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/>
            </a:r>
            <a:br>
              <a:rPr lang="de-DE" sz="1600" dirty="0">
                <a:ea typeface="ＭＳ Ｐゴシック"/>
                <a:cs typeface="Arial" panose="020B0604020202020204" pitchFamily="34" charset="0"/>
              </a:rPr>
            </a:b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>
                <a:ea typeface="ＭＳ Ｐゴシック"/>
                <a:cs typeface="Arial" panose="020B0604020202020204" pitchFamily="34" charset="0"/>
              </a:rPr>
              <a:t>„The electronic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examination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can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thus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not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be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considered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as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a type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a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written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examination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(..)“ </a:t>
            </a:r>
            <a:r>
              <a:rPr lang="de-DE" sz="1000" dirty="0">
                <a:ea typeface="ＭＳ Ｐゴシック"/>
                <a:cs typeface="Arial" panose="020B0604020202020204" pitchFamily="34" charset="0"/>
              </a:rPr>
              <a:t>(</a:t>
            </a:r>
            <a:r>
              <a:rPr lang="de-DE" sz="1000" dirty="0" err="1">
                <a:ea typeface="ＭＳ Ｐゴシック"/>
                <a:cs typeface="Arial" panose="020B0604020202020204" pitchFamily="34" charset="0"/>
              </a:rPr>
              <a:t>see</a:t>
            </a:r>
            <a:r>
              <a:rPr lang="de-DE" sz="10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000" dirty="0" err="1">
                <a:ea typeface="ＭＳ Ｐゴシック"/>
                <a:cs typeface="Arial" panose="020B0604020202020204" pitchFamily="34" charset="0"/>
              </a:rPr>
              <a:t>Niehus</a:t>
            </a:r>
            <a:r>
              <a:rPr lang="de-DE" sz="1000" dirty="0">
                <a:ea typeface="ＭＳ Ｐゴシック"/>
                <a:cs typeface="Arial" panose="020B0604020202020204" pitchFamily="34" charset="0"/>
              </a:rPr>
              <a:t>/Fischer 2010)</a:t>
            </a:r>
            <a:br>
              <a:rPr lang="de-DE" sz="1000" dirty="0">
                <a:ea typeface="ＭＳ Ｐゴシック"/>
                <a:cs typeface="Arial" panose="020B0604020202020204" pitchFamily="34" charset="0"/>
              </a:rPr>
            </a:br>
            <a:r>
              <a:rPr lang="de-DE" sz="1000" dirty="0">
                <a:ea typeface="ＭＳ Ｐゴシック"/>
                <a:cs typeface="Arial" panose="020B0604020202020204" pitchFamily="34" charset="0"/>
              </a:rPr>
              <a:t>„Die elektronische Prüfung ist in diesem Zusammenhang nicht als eine Art schriftliche Prüfung zu verstehen </a:t>
            </a:r>
            <a:r>
              <a:rPr lang="de-DE" sz="1000" dirty="0" smtClean="0">
                <a:ea typeface="ＭＳ Ｐゴシック"/>
                <a:cs typeface="Arial" panose="020B0604020202020204" pitchFamily="34" charset="0"/>
              </a:rPr>
              <a:t>(..)“</a:t>
            </a:r>
            <a:endParaRPr lang="de-DE" sz="1000" dirty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Every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faculty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has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its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individual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examination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regulation</a:t>
            </a: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Every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federal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land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has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specific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education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regulations</a:t>
            </a: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Data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protection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/>
            </a:r>
            <a:b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</a:b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Minimization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br>
              <a:rPr lang="de-DE" sz="1600" dirty="0" smtClean="0">
                <a:ea typeface="ＭＳ Ｐゴシック"/>
                <a:cs typeface="Arial" panose="020B0604020202020204" pitchFamily="34" charset="0"/>
              </a:rPr>
            </a:b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personal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data</a:t>
            </a: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Storing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br>
              <a:rPr lang="de-DE" sz="1600" dirty="0" smtClean="0">
                <a:ea typeface="ＭＳ Ｐゴシック"/>
                <a:cs typeface="Arial" panose="020B0604020202020204" pitchFamily="34" charset="0"/>
              </a:rPr>
            </a:b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examination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data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br>
              <a:rPr lang="de-DE" sz="1600" dirty="0" smtClean="0">
                <a:ea typeface="ＭＳ Ｐゴシック"/>
                <a:cs typeface="Arial" panose="020B0604020202020204" pitchFamily="34" charset="0"/>
              </a:rPr>
            </a:b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3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semesters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only</a:t>
            </a:r>
            <a:endParaRPr lang="de-DE" sz="1600" dirty="0"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6725" y="1113663"/>
            <a:ext cx="6207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255C"/>
                </a:solidFill>
              </a:rPr>
              <a:t>Topics </a:t>
            </a:r>
            <a:r>
              <a:rPr lang="de-DE" dirty="0" err="1" smtClean="0">
                <a:solidFill>
                  <a:srgbClr val="00255C"/>
                </a:solidFill>
              </a:rPr>
              <a:t>of</a:t>
            </a:r>
            <a:r>
              <a:rPr lang="de-DE" dirty="0" smtClean="0">
                <a:solidFill>
                  <a:srgbClr val="00255C"/>
                </a:solidFill>
              </a:rPr>
              <a:t> </a:t>
            </a:r>
            <a:r>
              <a:rPr lang="de-DE" dirty="0" err="1" smtClean="0">
                <a:solidFill>
                  <a:srgbClr val="00255C"/>
                </a:solidFill>
              </a:rPr>
              <a:t>the</a:t>
            </a:r>
            <a:r>
              <a:rPr lang="de-DE" dirty="0" smtClean="0">
                <a:solidFill>
                  <a:srgbClr val="00255C"/>
                </a:solidFill>
              </a:rPr>
              <a:t> E-</a:t>
            </a:r>
            <a:r>
              <a:rPr lang="de-DE" dirty="0" err="1" smtClean="0">
                <a:solidFill>
                  <a:srgbClr val="00255C"/>
                </a:solidFill>
              </a:rPr>
              <a:t>Examination</a:t>
            </a:r>
            <a:r>
              <a:rPr lang="de-DE" dirty="0">
                <a:solidFill>
                  <a:srgbClr val="00255C"/>
                </a:solidFill>
              </a:rPr>
              <a:t> </a:t>
            </a:r>
            <a:r>
              <a:rPr lang="de-DE" dirty="0" smtClean="0">
                <a:solidFill>
                  <a:srgbClr val="00255C"/>
                </a:solidFill>
              </a:rPr>
              <a:t>Unit: Quality </a:t>
            </a:r>
            <a:r>
              <a:rPr lang="de-DE" dirty="0" err="1" smtClean="0">
                <a:solidFill>
                  <a:srgbClr val="00255C"/>
                </a:solidFill>
              </a:rPr>
              <a:t>and</a:t>
            </a:r>
            <a:r>
              <a:rPr lang="de-DE" dirty="0" smtClean="0">
                <a:solidFill>
                  <a:srgbClr val="00255C"/>
                </a:solidFill>
              </a:rPr>
              <a:t> Efficiency (1)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207159" y="1622174"/>
            <a:ext cx="8266915" cy="4540502"/>
            <a:chOff x="207159" y="1622174"/>
            <a:chExt cx="8266915" cy="4540502"/>
          </a:xfrm>
        </p:grpSpPr>
        <p:grpSp>
          <p:nvGrpSpPr>
            <p:cNvPr id="19460" name="Gruppieren 28"/>
            <p:cNvGrpSpPr>
              <a:grpSpLocks/>
            </p:cNvGrpSpPr>
            <p:nvPr/>
          </p:nvGrpSpPr>
          <p:grpSpPr bwMode="auto">
            <a:xfrm>
              <a:off x="207159" y="1622174"/>
              <a:ext cx="8266915" cy="3760787"/>
              <a:chOff x="206553" y="1717424"/>
              <a:chExt cx="8266915" cy="3760787"/>
            </a:xfrm>
          </p:grpSpPr>
          <p:sp>
            <p:nvSpPr>
              <p:cNvPr id="24" name="Oval 2"/>
              <p:cNvSpPr>
                <a:spLocks noChangeArrowheads="1"/>
              </p:cNvSpPr>
              <p:nvPr/>
            </p:nvSpPr>
            <p:spPr bwMode="auto">
              <a:xfrm>
                <a:off x="363715" y="261515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5" name="Oval 2"/>
              <p:cNvSpPr>
                <a:spLocks noChangeArrowheads="1"/>
              </p:cNvSpPr>
              <p:nvPr/>
            </p:nvSpPr>
            <p:spPr bwMode="auto">
              <a:xfrm>
                <a:off x="3175981" y="1717424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6" name="Oval 2"/>
              <p:cNvSpPr>
                <a:spLocks noChangeArrowheads="1"/>
              </p:cNvSpPr>
              <p:nvPr/>
            </p:nvSpPr>
            <p:spPr bwMode="auto">
              <a:xfrm>
                <a:off x="5904893" y="2612200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469" name="Rectangle 12"/>
              <p:cNvSpPr txBox="1">
                <a:spLocks noChangeArrowheads="1"/>
              </p:cNvSpPr>
              <p:nvPr/>
            </p:nvSpPr>
            <p:spPr bwMode="auto">
              <a:xfrm>
                <a:off x="206553" y="3114424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Didactics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0" name="Rectangle 12"/>
              <p:cNvSpPr txBox="1">
                <a:spLocks noChangeArrowheads="1"/>
              </p:cNvSpPr>
              <p:nvPr/>
            </p:nvSpPr>
            <p:spPr bwMode="auto">
              <a:xfrm>
                <a:off x="2961555" y="2220599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Logistics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endParaRPr lang="de-DE" sz="1400" b="1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1" name="Rectangle 12"/>
              <p:cNvSpPr txBox="1">
                <a:spLocks noChangeArrowheads="1"/>
              </p:cNvSpPr>
              <p:nvPr/>
            </p:nvSpPr>
            <p:spPr bwMode="auto">
              <a:xfrm>
                <a:off x="5708931" y="3105850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Technology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2" name="Rectangle 12"/>
              <p:cNvSpPr txBox="1">
                <a:spLocks noChangeArrowheads="1"/>
              </p:cNvSpPr>
              <p:nvPr/>
            </p:nvSpPr>
            <p:spPr bwMode="auto">
              <a:xfrm>
                <a:off x="6167626" y="5198811"/>
                <a:ext cx="2020887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Gewährleisten von Systemsicherheit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3" name="Rectangle 12"/>
              <p:cNvSpPr txBox="1">
                <a:spLocks noChangeArrowheads="1"/>
              </p:cNvSpPr>
              <p:nvPr/>
            </p:nvSpPr>
            <p:spPr bwMode="auto">
              <a:xfrm>
                <a:off x="1940762" y="5006976"/>
                <a:ext cx="1871663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Senken der </a:t>
                </a:r>
                <a:b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Einstiegshürden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3014663" y="4911726"/>
              <a:ext cx="2728912" cy="1250950"/>
              <a:chOff x="3014663" y="5006976"/>
              <a:chExt cx="2728912" cy="1250950"/>
            </a:xfrm>
          </p:grpSpPr>
          <p:sp>
            <p:nvSpPr>
              <p:cNvPr id="18" name="Oval 2"/>
              <p:cNvSpPr>
                <a:spLocks noChangeArrowheads="1"/>
              </p:cNvSpPr>
              <p:nvPr/>
            </p:nvSpPr>
            <p:spPr bwMode="auto">
              <a:xfrm>
                <a:off x="3171825" y="500697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" name="Rectangle 12"/>
              <p:cNvSpPr txBox="1">
                <a:spLocks noChangeArrowheads="1"/>
              </p:cNvSpPr>
              <p:nvPr/>
            </p:nvSpPr>
            <p:spPr bwMode="auto">
              <a:xfrm>
                <a:off x="3014663" y="5501513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Legal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Questions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b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Data Privacy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" name="Gruppieren 1"/>
            <p:cNvGrpSpPr/>
            <p:nvPr/>
          </p:nvGrpSpPr>
          <p:grpSpPr>
            <a:xfrm>
              <a:off x="5735637" y="4150524"/>
              <a:ext cx="2738437" cy="1250950"/>
              <a:chOff x="5880891" y="3853658"/>
              <a:chExt cx="2738437" cy="1250950"/>
            </a:xfrm>
          </p:grpSpPr>
          <p:sp>
            <p:nvSpPr>
              <p:cNvPr id="20" name="Oval 2"/>
              <p:cNvSpPr>
                <a:spLocks noChangeArrowheads="1"/>
              </p:cNvSpPr>
              <p:nvPr/>
            </p:nvSpPr>
            <p:spPr bwMode="auto">
              <a:xfrm>
                <a:off x="6050753" y="3853658"/>
                <a:ext cx="2568575" cy="1250950"/>
              </a:xfrm>
              <a:prstGeom prst="ellipse">
                <a:avLst/>
              </a:prstGeom>
              <a:solidFill>
                <a:srgbClr val="00255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1" name="Rectangle 12"/>
              <p:cNvSpPr txBox="1">
                <a:spLocks noChangeArrowheads="1"/>
              </p:cNvSpPr>
              <p:nvPr/>
            </p:nvSpPr>
            <p:spPr bwMode="auto">
              <a:xfrm>
                <a:off x="5880891" y="4243391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Quality</a:t>
                </a: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Efficiency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uppieren 4"/>
            <p:cNvGrpSpPr/>
            <p:nvPr/>
          </p:nvGrpSpPr>
          <p:grpSpPr>
            <a:xfrm>
              <a:off x="256516" y="4150524"/>
              <a:ext cx="2728912" cy="1250950"/>
              <a:chOff x="-77809" y="3722072"/>
              <a:chExt cx="2728912" cy="1250950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79353" y="3722072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30" name="Rectangle 12"/>
              <p:cNvSpPr txBox="1">
                <a:spLocks noChangeArrowheads="1"/>
              </p:cNvSpPr>
              <p:nvPr/>
            </p:nvSpPr>
            <p:spPr bwMode="auto">
              <a:xfrm>
                <a:off x="-77809" y="4218866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Psychology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561725" y="1686959"/>
            <a:ext cx="84701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  <a:defRPr/>
            </a:pP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Quality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assurance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: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/>
            </a:r>
            <a:br>
              <a:rPr lang="de-DE" sz="1600" dirty="0">
                <a:ea typeface="ＭＳ Ｐゴシック"/>
                <a:cs typeface="Arial" panose="020B0604020202020204" pitchFamily="34" charset="0"/>
              </a:rPr>
            </a:b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Statistical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evaluation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examination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results</a:t>
            </a: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Macroscopic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: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comparison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students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/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cohorts</a:t>
            </a: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Microscopic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: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comparison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questions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(item-total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correlation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)</a:t>
            </a: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Question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log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reports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(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when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how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long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did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a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student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run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a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specific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question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?)</a:t>
            </a:r>
          </a:p>
          <a:p>
            <a:pPr marL="633413" lvl="1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Improving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efficiency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/>
            </a:r>
            <a:b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</a:br>
            <a:endParaRPr lang="de-DE" sz="1600" b="1" dirty="0" smtClean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Saving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time (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mostly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)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by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being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able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to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read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br>
              <a:rPr lang="de-DE" sz="1600" dirty="0" smtClean="0">
                <a:ea typeface="ＭＳ Ｐゴシック"/>
                <a:cs typeface="Arial" panose="020B0604020202020204" pitchFamily="34" charset="0"/>
              </a:rPr>
            </a:b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students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‘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answers</a:t>
            </a: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Exams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are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much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faster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evaluated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>
                <a:ea typeface="ＭＳ Ｐゴシック"/>
                <a:cs typeface="Arial" panose="020B0604020202020204" pitchFamily="34" charset="0"/>
              </a:rPr>
              <a:t>and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/>
            </a:r>
            <a:br>
              <a:rPr lang="de-DE" sz="1600" dirty="0" smtClean="0">
                <a:ea typeface="ＭＳ Ｐゴシック"/>
                <a:cs typeface="Arial" panose="020B0604020202020204" pitchFamily="34" charset="0"/>
              </a:rPr>
            </a:b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thus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marked</a:t>
            </a: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b="1" dirty="0" err="1" smtClean="0">
                <a:ea typeface="ＭＳ Ｐゴシック"/>
                <a:cs typeface="Arial" panose="020B0604020202020204" pitchFamily="34" charset="0"/>
              </a:rPr>
              <a:t>Which</a:t>
            </a:r>
            <a:r>
              <a:rPr lang="de-DE" sz="1600" b="1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ea typeface="ＭＳ Ｐゴシック"/>
                <a:cs typeface="Arial" panose="020B0604020202020204" pitchFamily="34" charset="0"/>
              </a:rPr>
              <a:t>effects</a:t>
            </a:r>
            <a:r>
              <a:rPr lang="de-DE" sz="1600" b="1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ea typeface="ＭＳ Ｐゴシック"/>
                <a:cs typeface="Arial" panose="020B0604020202020204" pitchFamily="34" charset="0"/>
              </a:rPr>
              <a:t>can</a:t>
            </a:r>
            <a:r>
              <a:rPr lang="de-DE" sz="1600" b="1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ea typeface="ＭＳ Ｐゴシック"/>
                <a:cs typeface="Arial" panose="020B0604020202020204" pitchFamily="34" charset="0"/>
              </a:rPr>
              <a:t>be</a:t>
            </a:r>
            <a:r>
              <a:rPr lang="de-DE" sz="1600" b="1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ea typeface="ＭＳ Ｐゴシック"/>
                <a:cs typeface="Arial" panose="020B0604020202020204" pitchFamily="34" charset="0"/>
              </a:rPr>
              <a:t>measured</a:t>
            </a:r>
            <a:r>
              <a:rPr lang="de-DE" sz="1600" b="1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ea typeface="ＭＳ Ｐゴシック"/>
                <a:cs typeface="Arial" panose="020B0604020202020204" pitchFamily="34" charset="0"/>
              </a:rPr>
              <a:t>when</a:t>
            </a:r>
            <a:r>
              <a:rPr lang="de-DE" sz="1600" b="1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ea typeface="ＭＳ Ｐゴシック"/>
                <a:cs typeface="Arial" panose="020B0604020202020204" pitchFamily="34" charset="0"/>
              </a:rPr>
              <a:t>migrating</a:t>
            </a:r>
            <a:r>
              <a:rPr lang="de-DE" sz="1600" b="1" dirty="0" smtClean="0">
                <a:ea typeface="ＭＳ Ｐゴシック"/>
                <a:cs typeface="Arial" panose="020B0604020202020204" pitchFamily="34" charset="0"/>
              </a:rPr>
              <a:t/>
            </a:r>
            <a:br>
              <a:rPr lang="de-DE" sz="1600" b="1" dirty="0" smtClean="0">
                <a:ea typeface="ＭＳ Ｐゴシック"/>
                <a:cs typeface="Arial" panose="020B0604020202020204" pitchFamily="34" charset="0"/>
              </a:rPr>
            </a:br>
            <a:r>
              <a:rPr lang="de-DE" sz="1600" b="1" dirty="0" smtClean="0">
                <a:ea typeface="ＭＳ Ｐゴシック"/>
                <a:cs typeface="Arial" panose="020B0604020202020204" pitchFamily="34" charset="0"/>
              </a:rPr>
              <a:t>traditional </a:t>
            </a:r>
            <a:r>
              <a:rPr lang="de-DE" sz="1600" b="1" dirty="0" err="1" smtClean="0">
                <a:ea typeface="ＭＳ Ｐゴシック"/>
                <a:cs typeface="Arial" panose="020B0604020202020204" pitchFamily="34" charset="0"/>
              </a:rPr>
              <a:t>paper-pencil</a:t>
            </a:r>
            <a:r>
              <a:rPr lang="de-DE" sz="1600" b="1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ea typeface="ＭＳ Ｐゴシック"/>
                <a:cs typeface="Arial" panose="020B0604020202020204" pitchFamily="34" charset="0"/>
              </a:rPr>
              <a:t>exam</a:t>
            </a:r>
            <a:r>
              <a:rPr lang="de-DE" sz="1600" b="1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ea typeface="ＭＳ Ｐゴシック"/>
                <a:cs typeface="Arial" panose="020B0604020202020204" pitchFamily="34" charset="0"/>
              </a:rPr>
              <a:t>almost</a:t>
            </a:r>
            <a:r>
              <a:rPr lang="de-DE" sz="1600" b="1" dirty="0" smtClean="0">
                <a:ea typeface="ＭＳ Ｐゴシック"/>
                <a:cs typeface="Arial" panose="020B0604020202020204" pitchFamily="34" charset="0"/>
              </a:rPr>
              <a:t> 1:1 </a:t>
            </a:r>
            <a:r>
              <a:rPr lang="de-DE" sz="1600" b="1" dirty="0" err="1" smtClean="0">
                <a:ea typeface="ＭＳ Ｐゴシック"/>
                <a:cs typeface="Arial" panose="020B0604020202020204" pitchFamily="34" charset="0"/>
              </a:rPr>
              <a:t>to</a:t>
            </a:r>
            <a:r>
              <a:rPr lang="de-DE" sz="1600" b="1" dirty="0" smtClean="0">
                <a:ea typeface="ＭＳ Ｐゴシック"/>
                <a:cs typeface="Arial" panose="020B0604020202020204" pitchFamily="34" charset="0"/>
              </a:rPr>
              <a:t/>
            </a:r>
            <a:br>
              <a:rPr lang="de-DE" sz="1600" b="1" dirty="0" smtClean="0">
                <a:ea typeface="ＭＳ Ｐゴシック"/>
                <a:cs typeface="Arial" panose="020B0604020202020204" pitchFamily="34" charset="0"/>
              </a:rPr>
            </a:br>
            <a:r>
              <a:rPr lang="de-DE" sz="1600" b="1" dirty="0" err="1" smtClean="0">
                <a:ea typeface="ＭＳ Ｐゴシック"/>
                <a:cs typeface="Arial" panose="020B0604020202020204" pitchFamily="34" charset="0"/>
              </a:rPr>
              <a:t>computerbased</a:t>
            </a:r>
            <a:r>
              <a:rPr lang="de-DE" sz="1600" b="1" dirty="0" smtClean="0">
                <a:ea typeface="ＭＳ Ｐゴシック"/>
                <a:cs typeface="Arial" panose="020B0604020202020204" pitchFamily="34" charset="0"/>
              </a:rPr>
              <a:t> e-</a:t>
            </a:r>
            <a:r>
              <a:rPr lang="de-DE" sz="1600" b="1" dirty="0" err="1" smtClean="0">
                <a:ea typeface="ＭＳ Ｐゴシック"/>
                <a:cs typeface="Arial" panose="020B0604020202020204" pitchFamily="34" charset="0"/>
              </a:rPr>
              <a:t>examinations</a:t>
            </a:r>
            <a:r>
              <a:rPr lang="de-DE" sz="1600" b="1" dirty="0" smtClean="0">
                <a:ea typeface="ＭＳ Ｐゴシック"/>
                <a:cs typeface="Arial" panose="020B0604020202020204" pitchFamily="34" charset="0"/>
              </a:rPr>
              <a:t>?</a:t>
            </a:r>
            <a:endParaRPr lang="de-DE" sz="1600" b="1" dirty="0"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39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6725" y="1113663"/>
            <a:ext cx="6207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255C"/>
                </a:solidFill>
              </a:rPr>
              <a:t>Topics </a:t>
            </a:r>
            <a:r>
              <a:rPr lang="de-DE" dirty="0" err="1" smtClean="0">
                <a:solidFill>
                  <a:srgbClr val="00255C"/>
                </a:solidFill>
              </a:rPr>
              <a:t>of</a:t>
            </a:r>
            <a:r>
              <a:rPr lang="de-DE" dirty="0" smtClean="0">
                <a:solidFill>
                  <a:srgbClr val="00255C"/>
                </a:solidFill>
              </a:rPr>
              <a:t> </a:t>
            </a:r>
            <a:r>
              <a:rPr lang="de-DE" dirty="0" err="1" smtClean="0">
                <a:solidFill>
                  <a:srgbClr val="00255C"/>
                </a:solidFill>
              </a:rPr>
              <a:t>the</a:t>
            </a:r>
            <a:r>
              <a:rPr lang="de-DE" dirty="0" smtClean="0">
                <a:solidFill>
                  <a:srgbClr val="00255C"/>
                </a:solidFill>
              </a:rPr>
              <a:t> E-</a:t>
            </a:r>
            <a:r>
              <a:rPr lang="de-DE" dirty="0" err="1" smtClean="0">
                <a:solidFill>
                  <a:srgbClr val="00255C"/>
                </a:solidFill>
              </a:rPr>
              <a:t>Examination</a:t>
            </a:r>
            <a:r>
              <a:rPr lang="de-DE" dirty="0">
                <a:solidFill>
                  <a:srgbClr val="00255C"/>
                </a:solidFill>
              </a:rPr>
              <a:t> </a:t>
            </a:r>
            <a:r>
              <a:rPr lang="de-DE" dirty="0" smtClean="0">
                <a:solidFill>
                  <a:srgbClr val="00255C"/>
                </a:solidFill>
              </a:rPr>
              <a:t>Unit: Quality </a:t>
            </a:r>
            <a:r>
              <a:rPr lang="de-DE" dirty="0" err="1" smtClean="0">
                <a:solidFill>
                  <a:srgbClr val="00255C"/>
                </a:solidFill>
              </a:rPr>
              <a:t>and</a:t>
            </a:r>
            <a:r>
              <a:rPr lang="de-DE" dirty="0" smtClean="0">
                <a:solidFill>
                  <a:srgbClr val="00255C"/>
                </a:solidFill>
              </a:rPr>
              <a:t> Efficiency (2)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207159" y="1622174"/>
            <a:ext cx="8266915" cy="4540502"/>
            <a:chOff x="207159" y="1622174"/>
            <a:chExt cx="8266915" cy="4540502"/>
          </a:xfrm>
        </p:grpSpPr>
        <p:grpSp>
          <p:nvGrpSpPr>
            <p:cNvPr id="19460" name="Gruppieren 28"/>
            <p:cNvGrpSpPr>
              <a:grpSpLocks/>
            </p:cNvGrpSpPr>
            <p:nvPr/>
          </p:nvGrpSpPr>
          <p:grpSpPr bwMode="auto">
            <a:xfrm>
              <a:off x="207159" y="1622174"/>
              <a:ext cx="8266915" cy="3760787"/>
              <a:chOff x="206553" y="1717424"/>
              <a:chExt cx="8266915" cy="3760787"/>
            </a:xfrm>
          </p:grpSpPr>
          <p:sp>
            <p:nvSpPr>
              <p:cNvPr id="24" name="Oval 2"/>
              <p:cNvSpPr>
                <a:spLocks noChangeArrowheads="1"/>
              </p:cNvSpPr>
              <p:nvPr/>
            </p:nvSpPr>
            <p:spPr bwMode="auto">
              <a:xfrm>
                <a:off x="363715" y="261515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5" name="Oval 2"/>
              <p:cNvSpPr>
                <a:spLocks noChangeArrowheads="1"/>
              </p:cNvSpPr>
              <p:nvPr/>
            </p:nvSpPr>
            <p:spPr bwMode="auto">
              <a:xfrm>
                <a:off x="3175981" y="1717424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6" name="Oval 2"/>
              <p:cNvSpPr>
                <a:spLocks noChangeArrowheads="1"/>
              </p:cNvSpPr>
              <p:nvPr/>
            </p:nvSpPr>
            <p:spPr bwMode="auto">
              <a:xfrm>
                <a:off x="5904893" y="2612200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469" name="Rectangle 12"/>
              <p:cNvSpPr txBox="1">
                <a:spLocks noChangeArrowheads="1"/>
              </p:cNvSpPr>
              <p:nvPr/>
            </p:nvSpPr>
            <p:spPr bwMode="auto">
              <a:xfrm>
                <a:off x="206553" y="3114424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Didactics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0" name="Rectangle 12"/>
              <p:cNvSpPr txBox="1">
                <a:spLocks noChangeArrowheads="1"/>
              </p:cNvSpPr>
              <p:nvPr/>
            </p:nvSpPr>
            <p:spPr bwMode="auto">
              <a:xfrm>
                <a:off x="2961555" y="2220599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Logistics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endParaRPr lang="de-DE" sz="1400" b="1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1" name="Rectangle 12"/>
              <p:cNvSpPr txBox="1">
                <a:spLocks noChangeArrowheads="1"/>
              </p:cNvSpPr>
              <p:nvPr/>
            </p:nvSpPr>
            <p:spPr bwMode="auto">
              <a:xfrm>
                <a:off x="5708931" y="3105850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Technology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2" name="Rectangle 12"/>
              <p:cNvSpPr txBox="1">
                <a:spLocks noChangeArrowheads="1"/>
              </p:cNvSpPr>
              <p:nvPr/>
            </p:nvSpPr>
            <p:spPr bwMode="auto">
              <a:xfrm>
                <a:off x="6167626" y="5198811"/>
                <a:ext cx="2020887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Gewährleisten von Systemsicherheit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3" name="Rectangle 12"/>
              <p:cNvSpPr txBox="1">
                <a:spLocks noChangeArrowheads="1"/>
              </p:cNvSpPr>
              <p:nvPr/>
            </p:nvSpPr>
            <p:spPr bwMode="auto">
              <a:xfrm>
                <a:off x="1940762" y="5006976"/>
                <a:ext cx="1871663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Senken der </a:t>
                </a:r>
                <a:b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Einstiegshürden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3014663" y="4911726"/>
              <a:ext cx="2728912" cy="1250950"/>
              <a:chOff x="3014663" y="5006976"/>
              <a:chExt cx="2728912" cy="1250950"/>
            </a:xfrm>
          </p:grpSpPr>
          <p:sp>
            <p:nvSpPr>
              <p:cNvPr id="18" name="Oval 2"/>
              <p:cNvSpPr>
                <a:spLocks noChangeArrowheads="1"/>
              </p:cNvSpPr>
              <p:nvPr/>
            </p:nvSpPr>
            <p:spPr bwMode="auto">
              <a:xfrm>
                <a:off x="3171825" y="500697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" name="Rectangle 12"/>
              <p:cNvSpPr txBox="1">
                <a:spLocks noChangeArrowheads="1"/>
              </p:cNvSpPr>
              <p:nvPr/>
            </p:nvSpPr>
            <p:spPr bwMode="auto">
              <a:xfrm>
                <a:off x="3014663" y="5501513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Legal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Questions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b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Data Privacy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" name="Gruppieren 1"/>
            <p:cNvGrpSpPr/>
            <p:nvPr/>
          </p:nvGrpSpPr>
          <p:grpSpPr>
            <a:xfrm>
              <a:off x="5735637" y="4150524"/>
              <a:ext cx="2738437" cy="1250950"/>
              <a:chOff x="5880891" y="3853658"/>
              <a:chExt cx="2738437" cy="1250950"/>
            </a:xfrm>
          </p:grpSpPr>
          <p:sp>
            <p:nvSpPr>
              <p:cNvPr id="20" name="Oval 2"/>
              <p:cNvSpPr>
                <a:spLocks noChangeArrowheads="1"/>
              </p:cNvSpPr>
              <p:nvPr/>
            </p:nvSpPr>
            <p:spPr bwMode="auto">
              <a:xfrm>
                <a:off x="6050753" y="3853658"/>
                <a:ext cx="2568575" cy="1250950"/>
              </a:xfrm>
              <a:prstGeom prst="ellipse">
                <a:avLst/>
              </a:prstGeom>
              <a:solidFill>
                <a:srgbClr val="00255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1" name="Rectangle 12"/>
              <p:cNvSpPr txBox="1">
                <a:spLocks noChangeArrowheads="1"/>
              </p:cNvSpPr>
              <p:nvPr/>
            </p:nvSpPr>
            <p:spPr bwMode="auto">
              <a:xfrm>
                <a:off x="5880891" y="4243391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Quality</a:t>
                </a: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Efficiency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uppieren 4"/>
            <p:cNvGrpSpPr/>
            <p:nvPr/>
          </p:nvGrpSpPr>
          <p:grpSpPr>
            <a:xfrm>
              <a:off x="256516" y="4150524"/>
              <a:ext cx="2728912" cy="1250950"/>
              <a:chOff x="-77809" y="3722072"/>
              <a:chExt cx="2728912" cy="1250950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79353" y="3722072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30" name="Rectangle 12"/>
              <p:cNvSpPr txBox="1">
                <a:spLocks noChangeArrowheads="1"/>
              </p:cNvSpPr>
              <p:nvPr/>
            </p:nvSpPr>
            <p:spPr bwMode="auto">
              <a:xfrm>
                <a:off x="-77809" y="4218866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Psychology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45975" y="2000250"/>
            <a:ext cx="5338760" cy="42366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/>
          <a:lstStyle/>
          <a:p>
            <a:pPr marL="342900" indent="-342900">
              <a:spcBef>
                <a:spcPts val="500"/>
              </a:spcBef>
              <a:buClr>
                <a:srgbClr val="4D4D4D"/>
              </a:buClr>
            </a:pPr>
            <a:endParaRPr lang="de-DE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440523" y="1643063"/>
            <a:ext cx="3502025" cy="36195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Jurisprudence: SR questions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176167"/>
              </p:ext>
            </p:extLst>
          </p:nvPr>
        </p:nvGraphicFramePr>
        <p:xfrm>
          <a:off x="6391274" y="1683737"/>
          <a:ext cx="2600326" cy="865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288"/>
                <a:gridCol w="560717"/>
                <a:gridCol w="1193321"/>
              </a:tblGrid>
              <a:tr h="247878"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Position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remarks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7878"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57,800€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12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mths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7044"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250€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day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231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workdays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225573"/>
              </p:ext>
            </p:extLst>
          </p:nvPr>
        </p:nvGraphicFramePr>
        <p:xfrm>
          <a:off x="6778564" y="2627896"/>
          <a:ext cx="1762126" cy="1140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051"/>
                <a:gridCol w="981075"/>
              </a:tblGrid>
              <a:tr h="247878">
                <a:tc>
                  <a:txBody>
                    <a:bodyPr/>
                    <a:lstStyle/>
                    <a:p>
                      <a:pPr algn="r"/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7878">
                <a:tc>
                  <a:txBody>
                    <a:bodyPr/>
                    <a:lstStyle/>
                    <a:p>
                      <a:pPr algn="r"/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week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36.57h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4160">
                <a:tc>
                  <a:txBody>
                    <a:bodyPr/>
                    <a:lstStyle/>
                    <a:p>
                      <a:pPr algn="r"/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day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7.314h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7044">
                <a:tc>
                  <a:txBody>
                    <a:bodyPr/>
                    <a:lstStyle/>
                    <a:p>
                      <a:pPr algn="r"/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day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438.84min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344069"/>
              </p:ext>
            </p:extLst>
          </p:nvPr>
        </p:nvGraphicFramePr>
        <p:xfrm>
          <a:off x="470686" y="2044702"/>
          <a:ext cx="5305423" cy="267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869"/>
                <a:gridCol w="1133949"/>
                <a:gridCol w="1260605"/>
              </a:tblGrid>
              <a:tr h="269394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Description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Paper-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Pencil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E-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Examination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394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Amount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questions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376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Duration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grading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per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single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test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(min)*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4287">
                <a:tc>
                  <a:txBody>
                    <a:bodyPr/>
                    <a:lstStyle/>
                    <a:p>
                      <a:endParaRPr lang="de-DE" sz="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394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Amount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graded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tests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per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day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54.86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877.68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394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duration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in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days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175 Stud.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3.19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0.20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79596">
                <a:tc>
                  <a:txBody>
                    <a:bodyPr/>
                    <a:lstStyle/>
                    <a:p>
                      <a:endParaRPr lang="de-DE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394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Weeks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0.64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0.04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394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Costs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position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820€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50€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4147"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latin typeface="Arial" pitchFamily="34" charset="0"/>
                          <a:cs typeface="Arial" pitchFamily="34" charset="0"/>
                        </a:rPr>
                        <a:t>Saved</a:t>
                      </a:r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="1" dirty="0" err="1" smtClean="0">
                          <a:latin typeface="Arial" pitchFamily="34" charset="0"/>
                          <a:cs typeface="Arial" pitchFamily="34" charset="0"/>
                        </a:rPr>
                        <a:t>costs</a:t>
                      </a:r>
                      <a:r>
                        <a:rPr lang="de-DE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 175 </a:t>
                      </a:r>
                      <a:r>
                        <a:rPr lang="de-DE" sz="1200" b="1" dirty="0" err="1" smtClean="0">
                          <a:latin typeface="Arial" pitchFamily="34" charset="0"/>
                          <a:cs typeface="Arial" pitchFamily="34" charset="0"/>
                        </a:rPr>
                        <a:t>students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770€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667498"/>
              </p:ext>
            </p:extLst>
          </p:nvPr>
        </p:nvGraphicFramePr>
        <p:xfrm>
          <a:off x="466718" y="4813693"/>
          <a:ext cx="530939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917"/>
                <a:gridCol w="1306927"/>
                <a:gridCol w="1261548"/>
              </a:tblGrid>
              <a:tr h="269797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Model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calculation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100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students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797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duration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in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days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1.82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0.11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797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Costs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position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460€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30€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797"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latin typeface="Arial" pitchFamily="34" charset="0"/>
                          <a:cs typeface="Arial" pitchFamily="34" charset="0"/>
                        </a:rPr>
                        <a:t>Saved</a:t>
                      </a:r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="1" dirty="0" err="1" smtClean="0">
                          <a:latin typeface="Arial" pitchFamily="34" charset="0"/>
                          <a:cs typeface="Arial" pitchFamily="34" charset="0"/>
                        </a:rPr>
                        <a:t>costs</a:t>
                      </a:r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="1" dirty="0" err="1" smtClean="0"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 100 </a:t>
                      </a:r>
                      <a:r>
                        <a:rPr lang="de-DE" sz="1200" b="1" dirty="0" err="1" smtClean="0">
                          <a:latin typeface="Arial" pitchFamily="34" charset="0"/>
                          <a:cs typeface="Arial" pitchFamily="34" charset="0"/>
                        </a:rPr>
                        <a:t>students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430€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797">
                <a:tc>
                  <a:txBody>
                    <a:bodyPr/>
                    <a:lstStyle/>
                    <a:p>
                      <a:r>
                        <a:rPr lang="de-DE" sz="1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Saved</a:t>
                      </a:r>
                      <a:r>
                        <a:rPr lang="de-DE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costs</a:t>
                      </a:r>
                      <a:r>
                        <a:rPr lang="de-DE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de-DE" sz="1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percent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93%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Textfeld 37"/>
          <p:cNvSpPr txBox="1"/>
          <p:nvPr/>
        </p:nvSpPr>
        <p:spPr>
          <a:xfrm>
            <a:off x="6778565" y="3840746"/>
            <a:ext cx="1648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* Sample = 10 </a:t>
            </a:r>
            <a:r>
              <a:rPr lang="de-DE" sz="1200" dirty="0" err="1" smtClean="0"/>
              <a:t>exams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9905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6725" y="1113663"/>
            <a:ext cx="6207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255C"/>
                </a:solidFill>
              </a:rPr>
              <a:t>Topics </a:t>
            </a:r>
            <a:r>
              <a:rPr lang="de-DE" dirty="0" err="1" smtClean="0">
                <a:solidFill>
                  <a:srgbClr val="00255C"/>
                </a:solidFill>
              </a:rPr>
              <a:t>of</a:t>
            </a:r>
            <a:r>
              <a:rPr lang="de-DE" dirty="0" smtClean="0">
                <a:solidFill>
                  <a:srgbClr val="00255C"/>
                </a:solidFill>
              </a:rPr>
              <a:t> </a:t>
            </a:r>
            <a:r>
              <a:rPr lang="de-DE" dirty="0" err="1" smtClean="0">
                <a:solidFill>
                  <a:srgbClr val="00255C"/>
                </a:solidFill>
              </a:rPr>
              <a:t>the</a:t>
            </a:r>
            <a:r>
              <a:rPr lang="de-DE" dirty="0" smtClean="0">
                <a:solidFill>
                  <a:srgbClr val="00255C"/>
                </a:solidFill>
              </a:rPr>
              <a:t> E-</a:t>
            </a:r>
            <a:r>
              <a:rPr lang="de-DE" dirty="0" err="1" smtClean="0">
                <a:solidFill>
                  <a:srgbClr val="00255C"/>
                </a:solidFill>
              </a:rPr>
              <a:t>Examination</a:t>
            </a:r>
            <a:r>
              <a:rPr lang="de-DE" dirty="0">
                <a:solidFill>
                  <a:srgbClr val="00255C"/>
                </a:solidFill>
              </a:rPr>
              <a:t> </a:t>
            </a:r>
            <a:r>
              <a:rPr lang="de-DE" dirty="0" smtClean="0">
                <a:solidFill>
                  <a:srgbClr val="00255C"/>
                </a:solidFill>
              </a:rPr>
              <a:t>Unit: Quality </a:t>
            </a:r>
            <a:r>
              <a:rPr lang="de-DE" dirty="0" err="1" smtClean="0">
                <a:solidFill>
                  <a:srgbClr val="00255C"/>
                </a:solidFill>
              </a:rPr>
              <a:t>and</a:t>
            </a:r>
            <a:r>
              <a:rPr lang="de-DE" dirty="0" smtClean="0">
                <a:solidFill>
                  <a:srgbClr val="00255C"/>
                </a:solidFill>
              </a:rPr>
              <a:t> Efficiency (3)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207159" y="1622174"/>
            <a:ext cx="8266915" cy="4540502"/>
            <a:chOff x="207159" y="1622174"/>
            <a:chExt cx="8266915" cy="4540502"/>
          </a:xfrm>
        </p:grpSpPr>
        <p:grpSp>
          <p:nvGrpSpPr>
            <p:cNvPr id="19460" name="Gruppieren 28"/>
            <p:cNvGrpSpPr>
              <a:grpSpLocks/>
            </p:cNvGrpSpPr>
            <p:nvPr/>
          </p:nvGrpSpPr>
          <p:grpSpPr bwMode="auto">
            <a:xfrm>
              <a:off x="207159" y="1622174"/>
              <a:ext cx="8266915" cy="3760787"/>
              <a:chOff x="206553" y="1717424"/>
              <a:chExt cx="8266915" cy="3760787"/>
            </a:xfrm>
          </p:grpSpPr>
          <p:sp>
            <p:nvSpPr>
              <p:cNvPr id="24" name="Oval 2"/>
              <p:cNvSpPr>
                <a:spLocks noChangeArrowheads="1"/>
              </p:cNvSpPr>
              <p:nvPr/>
            </p:nvSpPr>
            <p:spPr bwMode="auto">
              <a:xfrm>
                <a:off x="363715" y="261515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5" name="Oval 2"/>
              <p:cNvSpPr>
                <a:spLocks noChangeArrowheads="1"/>
              </p:cNvSpPr>
              <p:nvPr/>
            </p:nvSpPr>
            <p:spPr bwMode="auto">
              <a:xfrm>
                <a:off x="3175981" y="1717424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6" name="Oval 2"/>
              <p:cNvSpPr>
                <a:spLocks noChangeArrowheads="1"/>
              </p:cNvSpPr>
              <p:nvPr/>
            </p:nvSpPr>
            <p:spPr bwMode="auto">
              <a:xfrm>
                <a:off x="5904893" y="2612200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469" name="Rectangle 12"/>
              <p:cNvSpPr txBox="1">
                <a:spLocks noChangeArrowheads="1"/>
              </p:cNvSpPr>
              <p:nvPr/>
            </p:nvSpPr>
            <p:spPr bwMode="auto">
              <a:xfrm>
                <a:off x="206553" y="3114424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Didactics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0" name="Rectangle 12"/>
              <p:cNvSpPr txBox="1">
                <a:spLocks noChangeArrowheads="1"/>
              </p:cNvSpPr>
              <p:nvPr/>
            </p:nvSpPr>
            <p:spPr bwMode="auto">
              <a:xfrm>
                <a:off x="2961555" y="2220599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Logistics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endParaRPr lang="de-DE" sz="1400" b="1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1" name="Rectangle 12"/>
              <p:cNvSpPr txBox="1">
                <a:spLocks noChangeArrowheads="1"/>
              </p:cNvSpPr>
              <p:nvPr/>
            </p:nvSpPr>
            <p:spPr bwMode="auto">
              <a:xfrm>
                <a:off x="5708931" y="3105850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Technology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2" name="Rectangle 12"/>
              <p:cNvSpPr txBox="1">
                <a:spLocks noChangeArrowheads="1"/>
              </p:cNvSpPr>
              <p:nvPr/>
            </p:nvSpPr>
            <p:spPr bwMode="auto">
              <a:xfrm>
                <a:off x="6167626" y="5198811"/>
                <a:ext cx="2020887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Gewährleisten von Systemsicherheit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3" name="Rectangle 12"/>
              <p:cNvSpPr txBox="1">
                <a:spLocks noChangeArrowheads="1"/>
              </p:cNvSpPr>
              <p:nvPr/>
            </p:nvSpPr>
            <p:spPr bwMode="auto">
              <a:xfrm>
                <a:off x="1940762" y="5006976"/>
                <a:ext cx="1871663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Senken der </a:t>
                </a:r>
                <a:b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Einstiegshürden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3014663" y="4911726"/>
              <a:ext cx="2728912" cy="1250950"/>
              <a:chOff x="3014663" y="5006976"/>
              <a:chExt cx="2728912" cy="1250950"/>
            </a:xfrm>
          </p:grpSpPr>
          <p:sp>
            <p:nvSpPr>
              <p:cNvPr id="18" name="Oval 2"/>
              <p:cNvSpPr>
                <a:spLocks noChangeArrowheads="1"/>
              </p:cNvSpPr>
              <p:nvPr/>
            </p:nvSpPr>
            <p:spPr bwMode="auto">
              <a:xfrm>
                <a:off x="3171825" y="500697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" name="Rectangle 12"/>
              <p:cNvSpPr txBox="1">
                <a:spLocks noChangeArrowheads="1"/>
              </p:cNvSpPr>
              <p:nvPr/>
            </p:nvSpPr>
            <p:spPr bwMode="auto">
              <a:xfrm>
                <a:off x="3014663" y="5501513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Legal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Questions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b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Data Privacy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" name="Gruppieren 1"/>
            <p:cNvGrpSpPr/>
            <p:nvPr/>
          </p:nvGrpSpPr>
          <p:grpSpPr>
            <a:xfrm>
              <a:off x="5735637" y="4150524"/>
              <a:ext cx="2738437" cy="1250950"/>
              <a:chOff x="5880891" y="3853658"/>
              <a:chExt cx="2738437" cy="1250950"/>
            </a:xfrm>
          </p:grpSpPr>
          <p:sp>
            <p:nvSpPr>
              <p:cNvPr id="20" name="Oval 2"/>
              <p:cNvSpPr>
                <a:spLocks noChangeArrowheads="1"/>
              </p:cNvSpPr>
              <p:nvPr/>
            </p:nvSpPr>
            <p:spPr bwMode="auto">
              <a:xfrm>
                <a:off x="6050753" y="3853658"/>
                <a:ext cx="2568575" cy="1250950"/>
              </a:xfrm>
              <a:prstGeom prst="ellipse">
                <a:avLst/>
              </a:prstGeom>
              <a:solidFill>
                <a:srgbClr val="00255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1" name="Rectangle 12"/>
              <p:cNvSpPr txBox="1">
                <a:spLocks noChangeArrowheads="1"/>
              </p:cNvSpPr>
              <p:nvPr/>
            </p:nvSpPr>
            <p:spPr bwMode="auto">
              <a:xfrm>
                <a:off x="5880891" y="4243391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Quality</a:t>
                </a: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Efficiency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uppieren 4"/>
            <p:cNvGrpSpPr/>
            <p:nvPr/>
          </p:nvGrpSpPr>
          <p:grpSpPr>
            <a:xfrm>
              <a:off x="256516" y="4150524"/>
              <a:ext cx="2728912" cy="1250950"/>
              <a:chOff x="-77809" y="3722072"/>
              <a:chExt cx="2728912" cy="1250950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79353" y="3722072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30" name="Rectangle 12"/>
              <p:cNvSpPr txBox="1">
                <a:spLocks noChangeArrowheads="1"/>
              </p:cNvSpPr>
              <p:nvPr/>
            </p:nvSpPr>
            <p:spPr bwMode="auto">
              <a:xfrm>
                <a:off x="-77809" y="4218866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Psychology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45975" y="2000250"/>
            <a:ext cx="5338760" cy="42366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/>
          <a:lstStyle/>
          <a:p>
            <a:pPr marL="342900" indent="-342900">
              <a:spcBef>
                <a:spcPts val="500"/>
              </a:spcBef>
              <a:buClr>
                <a:srgbClr val="4D4D4D"/>
              </a:buClr>
            </a:pPr>
            <a:endParaRPr lang="de-DE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440523" y="1643063"/>
            <a:ext cx="3502025" cy="36195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Educational science: CR questions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849421"/>
              </p:ext>
            </p:extLst>
          </p:nvPr>
        </p:nvGraphicFramePr>
        <p:xfrm>
          <a:off x="6391274" y="1683737"/>
          <a:ext cx="2600326" cy="865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288"/>
                <a:gridCol w="560717"/>
                <a:gridCol w="1193321"/>
              </a:tblGrid>
              <a:tr h="247878"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Position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remarks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7878"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57,800€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12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mths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7044"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250€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day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231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workdays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985234"/>
              </p:ext>
            </p:extLst>
          </p:nvPr>
        </p:nvGraphicFramePr>
        <p:xfrm>
          <a:off x="6778564" y="2627896"/>
          <a:ext cx="1762126" cy="1140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051"/>
                <a:gridCol w="981075"/>
              </a:tblGrid>
              <a:tr h="247878">
                <a:tc>
                  <a:txBody>
                    <a:bodyPr/>
                    <a:lstStyle/>
                    <a:p>
                      <a:pPr algn="r"/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7878">
                <a:tc>
                  <a:txBody>
                    <a:bodyPr/>
                    <a:lstStyle/>
                    <a:p>
                      <a:pPr algn="r"/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week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36.57h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4160">
                <a:tc>
                  <a:txBody>
                    <a:bodyPr/>
                    <a:lstStyle/>
                    <a:p>
                      <a:pPr algn="r"/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day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7.314h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7044">
                <a:tc>
                  <a:txBody>
                    <a:bodyPr/>
                    <a:lstStyle/>
                    <a:p>
                      <a:pPr algn="r"/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day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438.84min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938073"/>
              </p:ext>
            </p:extLst>
          </p:nvPr>
        </p:nvGraphicFramePr>
        <p:xfrm>
          <a:off x="470686" y="2044702"/>
          <a:ext cx="5305423" cy="267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869"/>
                <a:gridCol w="1133949"/>
                <a:gridCol w="1260605"/>
              </a:tblGrid>
              <a:tr h="269394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Description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Paper-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Pencil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E-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Examination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394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Amount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questions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1376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Duration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grading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per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single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test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(min)*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4287">
                <a:tc>
                  <a:txBody>
                    <a:bodyPr/>
                    <a:lstStyle/>
                    <a:p>
                      <a:endParaRPr lang="de-DE" sz="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394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Amount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of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graded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tests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per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day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5.85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8.78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394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duration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in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days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181 Stud.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30.93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20.62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79596">
                <a:tc>
                  <a:txBody>
                    <a:bodyPr/>
                    <a:lstStyle/>
                    <a:p>
                      <a:endParaRPr lang="de-DE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394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Weeks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6.19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4.12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394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Costs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position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7,700€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5,200€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4147"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latin typeface="Arial" pitchFamily="34" charset="0"/>
                          <a:cs typeface="Arial" pitchFamily="34" charset="0"/>
                        </a:rPr>
                        <a:t>Saved</a:t>
                      </a:r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="1" dirty="0" err="1" smtClean="0">
                          <a:latin typeface="Arial" pitchFamily="34" charset="0"/>
                          <a:cs typeface="Arial" pitchFamily="34" charset="0"/>
                        </a:rPr>
                        <a:t>costs</a:t>
                      </a:r>
                      <a:r>
                        <a:rPr lang="de-DE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 181 </a:t>
                      </a:r>
                      <a:r>
                        <a:rPr lang="de-DE" sz="1200" b="1" dirty="0" err="1" smtClean="0">
                          <a:latin typeface="Arial" pitchFamily="34" charset="0"/>
                          <a:cs typeface="Arial" pitchFamily="34" charset="0"/>
                        </a:rPr>
                        <a:t>students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2.200€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420636"/>
              </p:ext>
            </p:extLst>
          </p:nvPr>
        </p:nvGraphicFramePr>
        <p:xfrm>
          <a:off x="466718" y="4813693"/>
          <a:ext cx="530939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917"/>
                <a:gridCol w="1306927"/>
                <a:gridCol w="1261548"/>
              </a:tblGrid>
              <a:tr h="269797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Model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calculation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100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students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797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duration</a:t>
                      </a:r>
                      <a:r>
                        <a:rPr lang="de-DE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in 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days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17.09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11.39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797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Costs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de-DE" sz="1200" dirty="0" err="1" smtClean="0">
                          <a:latin typeface="Arial" pitchFamily="34" charset="0"/>
                          <a:cs typeface="Arial" pitchFamily="34" charset="0"/>
                        </a:rPr>
                        <a:t>position</a:t>
                      </a:r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4,300€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2,900€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797">
                <a:tc>
                  <a:txBody>
                    <a:bodyPr/>
                    <a:lstStyle/>
                    <a:p>
                      <a:r>
                        <a:rPr lang="de-DE" sz="1200" b="1" dirty="0" err="1" smtClean="0">
                          <a:latin typeface="Arial" pitchFamily="34" charset="0"/>
                          <a:cs typeface="Arial" pitchFamily="34" charset="0"/>
                        </a:rPr>
                        <a:t>Saved</a:t>
                      </a:r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="1" dirty="0" err="1" smtClean="0">
                          <a:latin typeface="Arial" pitchFamily="34" charset="0"/>
                          <a:cs typeface="Arial" pitchFamily="34" charset="0"/>
                        </a:rPr>
                        <a:t>costs</a:t>
                      </a:r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="1" dirty="0" err="1" smtClean="0"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 100 </a:t>
                      </a:r>
                      <a:r>
                        <a:rPr lang="de-DE" sz="1200" b="1" dirty="0" err="1" smtClean="0">
                          <a:latin typeface="Arial" pitchFamily="34" charset="0"/>
                          <a:cs typeface="Arial" pitchFamily="34" charset="0"/>
                        </a:rPr>
                        <a:t>students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1.400€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9797">
                <a:tc>
                  <a:txBody>
                    <a:bodyPr/>
                    <a:lstStyle/>
                    <a:p>
                      <a:r>
                        <a:rPr lang="de-DE" sz="1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Saved</a:t>
                      </a:r>
                      <a:r>
                        <a:rPr lang="de-DE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costs</a:t>
                      </a:r>
                      <a:r>
                        <a:rPr lang="de-DE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de-DE" sz="1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percent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  <a:endParaRPr lang="de-DE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Textfeld 37"/>
          <p:cNvSpPr txBox="1"/>
          <p:nvPr/>
        </p:nvSpPr>
        <p:spPr>
          <a:xfrm>
            <a:off x="6778565" y="3840746"/>
            <a:ext cx="1648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* Sample = 10 </a:t>
            </a:r>
            <a:r>
              <a:rPr lang="de-DE" sz="1200" dirty="0" err="1" smtClean="0"/>
              <a:t>exams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4688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466725" y="1117600"/>
            <a:ext cx="7505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00255C"/>
                </a:solidFill>
              </a:rPr>
              <a:t>Step</a:t>
            </a:r>
            <a:r>
              <a:rPr lang="de-DE" dirty="0" smtClean="0">
                <a:solidFill>
                  <a:srgbClr val="00255C"/>
                </a:solidFill>
              </a:rPr>
              <a:t> I: </a:t>
            </a:r>
            <a:r>
              <a:rPr lang="de-DE" dirty="0" err="1" smtClean="0">
                <a:solidFill>
                  <a:srgbClr val="00255C"/>
                </a:solidFill>
              </a:rPr>
              <a:t>Blended</a:t>
            </a:r>
            <a:r>
              <a:rPr lang="de-DE" dirty="0">
                <a:solidFill>
                  <a:srgbClr val="00255C"/>
                </a:solidFill>
              </a:rPr>
              <a:t>-</a:t>
            </a:r>
            <a:r>
              <a:rPr lang="de-DE" dirty="0" smtClean="0">
                <a:solidFill>
                  <a:srgbClr val="00255C"/>
                </a:solidFill>
              </a:rPr>
              <a:t>Learning: The Statistical Lab (2003-2006)</a:t>
            </a:r>
            <a:endParaRPr lang="de-DE" dirty="0">
              <a:solidFill>
                <a:srgbClr val="00255C"/>
              </a:solidFill>
            </a:endParaRP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409575" y="1816100"/>
            <a:ext cx="7643813" cy="2689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176213" lvl="1">
              <a:spcBef>
                <a:spcPct val="20000"/>
              </a:spcBef>
              <a:buClr>
                <a:srgbClr val="4D4D4D"/>
              </a:buClr>
            </a:pPr>
            <a:endParaRPr lang="de-DE">
              <a:latin typeface="NexusSans-Regular" pitchFamily="2" charset="0"/>
            </a:endParaRPr>
          </a:p>
        </p:txBody>
      </p:sp>
      <p:sp>
        <p:nvSpPr>
          <p:cNvPr id="23559" name="Rechteck 7"/>
          <p:cNvSpPr>
            <a:spLocks noChangeArrowheads="1"/>
          </p:cNvSpPr>
          <p:nvPr/>
        </p:nvSpPr>
        <p:spPr bwMode="auto">
          <a:xfrm>
            <a:off x="590549" y="1668463"/>
            <a:ext cx="714734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lvl="1" indent="-176213">
              <a:buFont typeface="Arial" pitchFamily="34" charset="0"/>
              <a:buChar char="•"/>
              <a:defRPr/>
            </a:pP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Project New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Statistics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(Neue Statistik)</a:t>
            </a:r>
            <a:b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</a:br>
            <a:endParaRPr lang="de-DE" sz="1600" dirty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cs typeface="Arial" panose="020B0604020202020204" pitchFamily="34" charset="0"/>
              </a:rPr>
              <a:t>Improving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the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statistical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education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by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using</a:t>
            </a:r>
            <a:r>
              <a:rPr lang="de-DE" sz="1600" dirty="0" smtClean="0">
                <a:cs typeface="Arial" panose="020B0604020202020204" pitchFamily="34" charset="0"/>
              </a:rPr>
              <a:t> a </a:t>
            </a:r>
            <a:r>
              <a:rPr lang="de-DE" sz="1600" dirty="0" err="1" smtClean="0">
                <a:cs typeface="Arial" panose="020B0604020202020204" pitchFamily="34" charset="0"/>
              </a:rPr>
              <a:t>didactical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tool</a:t>
            </a:r>
            <a:endParaRPr lang="de-DE" sz="1600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Goal: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making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e-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learning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wholistic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by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1090613" lvl="3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using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Statistical Lab (Statistiklabor) not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only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during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semester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as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a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learning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tool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, but </a:t>
            </a:r>
            <a:br>
              <a:rPr lang="de-DE" sz="1600" dirty="0" smtClean="0">
                <a:ea typeface="ＭＳ Ｐゴシック"/>
                <a:cs typeface="Arial" panose="020B0604020202020204" pitchFamily="34" charset="0"/>
              </a:rPr>
            </a:b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1090613" lvl="3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as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an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examination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tool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aswell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in an open-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book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scenario</a:t>
            </a: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1090613" lvl="3" indent="-176213">
              <a:buFont typeface="Arial" pitchFamily="34" charset="0"/>
              <a:buChar char="•"/>
              <a:defRPr/>
            </a:pP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1090613" lvl="3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2650" y="2678113"/>
            <a:ext cx="12954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4" descr="NeStat_Logo_Fi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7525" y="2090738"/>
            <a:ext cx="2025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699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6725" y="1113663"/>
            <a:ext cx="6207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255C"/>
                </a:solidFill>
              </a:rPr>
              <a:t>Topics </a:t>
            </a:r>
            <a:r>
              <a:rPr lang="de-DE" dirty="0" err="1" smtClean="0">
                <a:solidFill>
                  <a:srgbClr val="00255C"/>
                </a:solidFill>
              </a:rPr>
              <a:t>of</a:t>
            </a:r>
            <a:r>
              <a:rPr lang="de-DE" dirty="0" smtClean="0">
                <a:solidFill>
                  <a:srgbClr val="00255C"/>
                </a:solidFill>
              </a:rPr>
              <a:t> </a:t>
            </a:r>
            <a:r>
              <a:rPr lang="de-DE" dirty="0" err="1" smtClean="0">
                <a:solidFill>
                  <a:srgbClr val="00255C"/>
                </a:solidFill>
              </a:rPr>
              <a:t>the</a:t>
            </a:r>
            <a:r>
              <a:rPr lang="de-DE" dirty="0" smtClean="0">
                <a:solidFill>
                  <a:srgbClr val="00255C"/>
                </a:solidFill>
              </a:rPr>
              <a:t> E-</a:t>
            </a:r>
            <a:r>
              <a:rPr lang="de-DE" dirty="0" err="1" smtClean="0">
                <a:solidFill>
                  <a:srgbClr val="00255C"/>
                </a:solidFill>
              </a:rPr>
              <a:t>Examination</a:t>
            </a:r>
            <a:r>
              <a:rPr lang="de-DE" dirty="0">
                <a:solidFill>
                  <a:srgbClr val="00255C"/>
                </a:solidFill>
              </a:rPr>
              <a:t> </a:t>
            </a:r>
            <a:r>
              <a:rPr lang="de-DE" dirty="0" smtClean="0">
                <a:solidFill>
                  <a:srgbClr val="00255C"/>
                </a:solidFill>
              </a:rPr>
              <a:t>Unit: Quality </a:t>
            </a:r>
            <a:r>
              <a:rPr lang="de-DE" dirty="0" err="1" smtClean="0">
                <a:solidFill>
                  <a:srgbClr val="00255C"/>
                </a:solidFill>
              </a:rPr>
              <a:t>and</a:t>
            </a:r>
            <a:r>
              <a:rPr lang="de-DE" dirty="0" smtClean="0">
                <a:solidFill>
                  <a:srgbClr val="00255C"/>
                </a:solidFill>
              </a:rPr>
              <a:t> Efficiency (4)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207159" y="1622174"/>
            <a:ext cx="8266915" cy="4540502"/>
            <a:chOff x="207159" y="1622174"/>
            <a:chExt cx="8266915" cy="4540502"/>
          </a:xfrm>
        </p:grpSpPr>
        <p:grpSp>
          <p:nvGrpSpPr>
            <p:cNvPr id="19460" name="Gruppieren 28"/>
            <p:cNvGrpSpPr>
              <a:grpSpLocks/>
            </p:cNvGrpSpPr>
            <p:nvPr/>
          </p:nvGrpSpPr>
          <p:grpSpPr bwMode="auto">
            <a:xfrm>
              <a:off x="207159" y="1622174"/>
              <a:ext cx="8266915" cy="3760787"/>
              <a:chOff x="206553" y="1717424"/>
              <a:chExt cx="8266915" cy="3760787"/>
            </a:xfrm>
          </p:grpSpPr>
          <p:sp>
            <p:nvSpPr>
              <p:cNvPr id="24" name="Oval 2"/>
              <p:cNvSpPr>
                <a:spLocks noChangeArrowheads="1"/>
              </p:cNvSpPr>
              <p:nvPr/>
            </p:nvSpPr>
            <p:spPr bwMode="auto">
              <a:xfrm>
                <a:off x="363715" y="261515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5" name="Oval 2"/>
              <p:cNvSpPr>
                <a:spLocks noChangeArrowheads="1"/>
              </p:cNvSpPr>
              <p:nvPr/>
            </p:nvSpPr>
            <p:spPr bwMode="auto">
              <a:xfrm>
                <a:off x="3175981" y="1717424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6" name="Oval 2"/>
              <p:cNvSpPr>
                <a:spLocks noChangeArrowheads="1"/>
              </p:cNvSpPr>
              <p:nvPr/>
            </p:nvSpPr>
            <p:spPr bwMode="auto">
              <a:xfrm>
                <a:off x="5904893" y="2612200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469" name="Rectangle 12"/>
              <p:cNvSpPr txBox="1">
                <a:spLocks noChangeArrowheads="1"/>
              </p:cNvSpPr>
              <p:nvPr/>
            </p:nvSpPr>
            <p:spPr bwMode="auto">
              <a:xfrm>
                <a:off x="206553" y="3114424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Didactics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0" name="Rectangle 12"/>
              <p:cNvSpPr txBox="1">
                <a:spLocks noChangeArrowheads="1"/>
              </p:cNvSpPr>
              <p:nvPr/>
            </p:nvSpPr>
            <p:spPr bwMode="auto">
              <a:xfrm>
                <a:off x="2961555" y="2220599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Logistics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endParaRPr lang="de-DE" sz="1400" b="1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1" name="Rectangle 12"/>
              <p:cNvSpPr txBox="1">
                <a:spLocks noChangeArrowheads="1"/>
              </p:cNvSpPr>
              <p:nvPr/>
            </p:nvSpPr>
            <p:spPr bwMode="auto">
              <a:xfrm>
                <a:off x="5708931" y="3105850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Technology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2" name="Rectangle 12"/>
              <p:cNvSpPr txBox="1">
                <a:spLocks noChangeArrowheads="1"/>
              </p:cNvSpPr>
              <p:nvPr/>
            </p:nvSpPr>
            <p:spPr bwMode="auto">
              <a:xfrm>
                <a:off x="6167626" y="5198811"/>
                <a:ext cx="2020887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Gewährleisten von Systemsicherheit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3" name="Rectangle 12"/>
              <p:cNvSpPr txBox="1">
                <a:spLocks noChangeArrowheads="1"/>
              </p:cNvSpPr>
              <p:nvPr/>
            </p:nvSpPr>
            <p:spPr bwMode="auto">
              <a:xfrm>
                <a:off x="1940762" y="5006976"/>
                <a:ext cx="1871663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Senken der </a:t>
                </a:r>
                <a:b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Einstiegshürden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3014663" y="4911726"/>
              <a:ext cx="2728912" cy="1250950"/>
              <a:chOff x="3014663" y="5006976"/>
              <a:chExt cx="2728912" cy="1250950"/>
            </a:xfrm>
          </p:grpSpPr>
          <p:sp>
            <p:nvSpPr>
              <p:cNvPr id="18" name="Oval 2"/>
              <p:cNvSpPr>
                <a:spLocks noChangeArrowheads="1"/>
              </p:cNvSpPr>
              <p:nvPr/>
            </p:nvSpPr>
            <p:spPr bwMode="auto">
              <a:xfrm>
                <a:off x="3171825" y="500697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" name="Rectangle 12"/>
              <p:cNvSpPr txBox="1">
                <a:spLocks noChangeArrowheads="1"/>
              </p:cNvSpPr>
              <p:nvPr/>
            </p:nvSpPr>
            <p:spPr bwMode="auto">
              <a:xfrm>
                <a:off x="3014663" y="5501513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Legal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Questions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b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Data Privacy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" name="Gruppieren 1"/>
            <p:cNvGrpSpPr/>
            <p:nvPr/>
          </p:nvGrpSpPr>
          <p:grpSpPr>
            <a:xfrm>
              <a:off x="5735637" y="4150524"/>
              <a:ext cx="2738437" cy="1250950"/>
              <a:chOff x="5880891" y="3853658"/>
              <a:chExt cx="2738437" cy="1250950"/>
            </a:xfrm>
          </p:grpSpPr>
          <p:sp>
            <p:nvSpPr>
              <p:cNvPr id="20" name="Oval 2"/>
              <p:cNvSpPr>
                <a:spLocks noChangeArrowheads="1"/>
              </p:cNvSpPr>
              <p:nvPr/>
            </p:nvSpPr>
            <p:spPr bwMode="auto">
              <a:xfrm>
                <a:off x="6050753" y="3853658"/>
                <a:ext cx="2568575" cy="1250950"/>
              </a:xfrm>
              <a:prstGeom prst="ellipse">
                <a:avLst/>
              </a:prstGeom>
              <a:solidFill>
                <a:srgbClr val="00255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1" name="Rectangle 12"/>
              <p:cNvSpPr txBox="1">
                <a:spLocks noChangeArrowheads="1"/>
              </p:cNvSpPr>
              <p:nvPr/>
            </p:nvSpPr>
            <p:spPr bwMode="auto">
              <a:xfrm>
                <a:off x="5880891" y="4243391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Quality</a:t>
                </a: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Efficiency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uppieren 4"/>
            <p:cNvGrpSpPr/>
            <p:nvPr/>
          </p:nvGrpSpPr>
          <p:grpSpPr>
            <a:xfrm>
              <a:off x="256516" y="4150524"/>
              <a:ext cx="2728912" cy="1250950"/>
              <a:chOff x="-77809" y="3722072"/>
              <a:chExt cx="2728912" cy="1250950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79353" y="3722072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30" name="Rectangle 12"/>
              <p:cNvSpPr txBox="1">
                <a:spLocks noChangeArrowheads="1"/>
              </p:cNvSpPr>
              <p:nvPr/>
            </p:nvSpPr>
            <p:spPr bwMode="auto">
              <a:xfrm>
                <a:off x="-77809" y="4218866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Psychology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Diagramm 32"/>
          <p:cNvGraphicFramePr/>
          <p:nvPr>
            <p:extLst>
              <p:ext uri="{D42A27DB-BD31-4B8C-83A1-F6EECF244321}">
                <p14:modId xmlns:p14="http://schemas.microsoft.com/office/powerpoint/2010/main" val="132217303"/>
              </p:ext>
            </p:extLst>
          </p:nvPr>
        </p:nvGraphicFramePr>
        <p:xfrm>
          <a:off x="413679" y="1622174"/>
          <a:ext cx="6953280" cy="2725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Textfeld 38"/>
          <p:cNvSpPr txBox="1"/>
          <p:nvPr/>
        </p:nvSpPr>
        <p:spPr>
          <a:xfrm rot="16200000">
            <a:off x="-430151" y="2734624"/>
            <a:ext cx="1516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Amount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e-</a:t>
            </a:r>
            <a:r>
              <a:rPr lang="de-DE" sz="1200" dirty="0" err="1" smtClean="0"/>
              <a:t>exams</a:t>
            </a:r>
            <a:endParaRPr lang="de-DE" sz="1200" dirty="0"/>
          </a:p>
        </p:txBody>
      </p:sp>
      <p:sp>
        <p:nvSpPr>
          <p:cNvPr id="40" name="Textfeld 39"/>
          <p:cNvSpPr txBox="1"/>
          <p:nvPr/>
        </p:nvSpPr>
        <p:spPr>
          <a:xfrm>
            <a:off x="2387474" y="4263257"/>
            <a:ext cx="2366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Examination</a:t>
            </a:r>
            <a:r>
              <a:rPr lang="de-DE" sz="1200" dirty="0" smtClean="0"/>
              <a:t> </a:t>
            </a:r>
            <a:r>
              <a:rPr lang="de-DE" sz="1200" dirty="0" err="1" smtClean="0"/>
              <a:t>duration</a:t>
            </a:r>
            <a:r>
              <a:rPr lang="de-DE" sz="1200" dirty="0" smtClean="0"/>
              <a:t> in </a:t>
            </a:r>
            <a:r>
              <a:rPr lang="de-DE" sz="1200" dirty="0" err="1" smtClean="0"/>
              <a:t>minutes</a:t>
            </a:r>
            <a:endParaRPr lang="de-DE" sz="1200" dirty="0"/>
          </a:p>
        </p:txBody>
      </p:sp>
      <p:sp>
        <p:nvSpPr>
          <p:cNvPr id="41" name="Textfeld 40"/>
          <p:cNvSpPr txBox="1"/>
          <p:nvPr/>
        </p:nvSpPr>
        <p:spPr>
          <a:xfrm>
            <a:off x="555165" y="5051426"/>
            <a:ext cx="39469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/>
              <a:t>Research </a:t>
            </a:r>
            <a:r>
              <a:rPr lang="de-DE" sz="1400" b="1" dirty="0" err="1" smtClean="0"/>
              <a:t>question</a:t>
            </a:r>
            <a:r>
              <a:rPr lang="de-DE" sz="1400" b="1" dirty="0" smtClean="0"/>
              <a:t> (break </a:t>
            </a:r>
            <a:r>
              <a:rPr lang="de-DE" sz="1400" b="1" dirty="0" err="1" smtClean="0"/>
              <a:t>even</a:t>
            </a:r>
            <a:r>
              <a:rPr lang="de-DE" sz="1400" b="1" dirty="0" smtClean="0"/>
              <a:t>):</a:t>
            </a:r>
            <a:br>
              <a:rPr lang="de-DE" sz="1400" b="1" dirty="0" smtClean="0"/>
            </a:br>
            <a:r>
              <a:rPr lang="de-DE" sz="1400" b="1" dirty="0" smtClean="0"/>
              <a:t/>
            </a:r>
            <a:br>
              <a:rPr lang="de-DE" sz="1400" b="1" dirty="0" smtClean="0"/>
            </a:br>
            <a:r>
              <a:rPr lang="de-DE" sz="1400" b="1" dirty="0" err="1" smtClean="0"/>
              <a:t>How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many</a:t>
            </a:r>
            <a:r>
              <a:rPr lang="de-DE" sz="1400" b="1" dirty="0" smtClean="0"/>
              <a:t> e-</a:t>
            </a:r>
            <a:r>
              <a:rPr lang="de-DE" sz="1400" b="1" dirty="0" err="1" smtClean="0"/>
              <a:t>exams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are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required</a:t>
            </a:r>
            <a:r>
              <a:rPr lang="de-DE" sz="1400" b="1" dirty="0" smtClean="0"/>
              <a:t> per </a:t>
            </a:r>
            <a:r>
              <a:rPr lang="de-DE" sz="1400" b="1" dirty="0" err="1" smtClean="0"/>
              <a:t>year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</a:t>
            </a:r>
            <a:br>
              <a:rPr lang="de-DE" sz="1400" b="1" dirty="0" smtClean="0"/>
            </a:br>
            <a:r>
              <a:rPr lang="de-DE" sz="1400" b="1" u="sng" dirty="0" err="1" smtClean="0"/>
              <a:t>amortize</a:t>
            </a:r>
            <a:r>
              <a:rPr lang="de-DE" sz="1400" b="1" dirty="0" smtClean="0"/>
              <a:t> a </a:t>
            </a:r>
            <a:r>
              <a:rPr lang="de-DE" sz="1400" b="1" dirty="0" err="1" smtClean="0"/>
              <a:t>BATIIa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position</a:t>
            </a:r>
            <a:r>
              <a:rPr lang="de-DE" sz="1400" b="1" dirty="0" smtClean="0"/>
              <a:t>?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7442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207159" y="1622174"/>
            <a:ext cx="8266915" cy="4540502"/>
            <a:chOff x="207159" y="1622174"/>
            <a:chExt cx="8266915" cy="4540502"/>
          </a:xfrm>
        </p:grpSpPr>
        <p:grpSp>
          <p:nvGrpSpPr>
            <p:cNvPr id="7" name="Gruppieren 28"/>
            <p:cNvGrpSpPr>
              <a:grpSpLocks/>
            </p:cNvGrpSpPr>
            <p:nvPr/>
          </p:nvGrpSpPr>
          <p:grpSpPr bwMode="auto">
            <a:xfrm>
              <a:off x="207159" y="1622174"/>
              <a:ext cx="8266915" cy="3760787"/>
              <a:chOff x="206553" y="1717424"/>
              <a:chExt cx="8266915" cy="3760787"/>
            </a:xfrm>
          </p:grpSpPr>
          <p:sp>
            <p:nvSpPr>
              <p:cNvPr id="18" name="Oval 2"/>
              <p:cNvSpPr>
                <a:spLocks noChangeArrowheads="1"/>
              </p:cNvSpPr>
              <p:nvPr/>
            </p:nvSpPr>
            <p:spPr bwMode="auto">
              <a:xfrm>
                <a:off x="363715" y="261515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" name="Oval 2"/>
              <p:cNvSpPr>
                <a:spLocks noChangeArrowheads="1"/>
              </p:cNvSpPr>
              <p:nvPr/>
            </p:nvSpPr>
            <p:spPr bwMode="auto">
              <a:xfrm>
                <a:off x="3175981" y="1717424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0" name="Oval 2"/>
              <p:cNvSpPr>
                <a:spLocks noChangeArrowheads="1"/>
              </p:cNvSpPr>
              <p:nvPr/>
            </p:nvSpPr>
            <p:spPr bwMode="auto">
              <a:xfrm>
                <a:off x="5904893" y="2612200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1" name="Rectangle 12"/>
              <p:cNvSpPr txBox="1">
                <a:spLocks noChangeArrowheads="1"/>
              </p:cNvSpPr>
              <p:nvPr/>
            </p:nvSpPr>
            <p:spPr bwMode="auto">
              <a:xfrm>
                <a:off x="206553" y="3114424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Didactics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12"/>
              <p:cNvSpPr txBox="1">
                <a:spLocks noChangeArrowheads="1"/>
              </p:cNvSpPr>
              <p:nvPr/>
            </p:nvSpPr>
            <p:spPr bwMode="auto">
              <a:xfrm>
                <a:off x="2961555" y="2220599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Logistics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endParaRPr lang="de-DE" sz="1400" b="1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23" name="Rectangle 12"/>
              <p:cNvSpPr txBox="1">
                <a:spLocks noChangeArrowheads="1"/>
              </p:cNvSpPr>
              <p:nvPr/>
            </p:nvSpPr>
            <p:spPr bwMode="auto">
              <a:xfrm>
                <a:off x="5708931" y="3105850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Technology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12"/>
              <p:cNvSpPr txBox="1">
                <a:spLocks noChangeArrowheads="1"/>
              </p:cNvSpPr>
              <p:nvPr/>
            </p:nvSpPr>
            <p:spPr bwMode="auto">
              <a:xfrm>
                <a:off x="6167626" y="5198811"/>
                <a:ext cx="2020887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Gewährleisten von Systemsicherheit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Rectangle 12"/>
              <p:cNvSpPr txBox="1">
                <a:spLocks noChangeArrowheads="1"/>
              </p:cNvSpPr>
              <p:nvPr/>
            </p:nvSpPr>
            <p:spPr bwMode="auto">
              <a:xfrm>
                <a:off x="1940762" y="5006976"/>
                <a:ext cx="1871663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Senken der </a:t>
                </a:r>
                <a:b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Einstiegshürden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3014663" y="4911726"/>
              <a:ext cx="2728912" cy="1250950"/>
              <a:chOff x="3014663" y="5006976"/>
              <a:chExt cx="2728912" cy="1250950"/>
            </a:xfrm>
          </p:grpSpPr>
          <p:sp>
            <p:nvSpPr>
              <p:cNvPr id="16" name="Oval 2"/>
              <p:cNvSpPr>
                <a:spLocks noChangeArrowheads="1"/>
              </p:cNvSpPr>
              <p:nvPr/>
            </p:nvSpPr>
            <p:spPr bwMode="auto">
              <a:xfrm>
                <a:off x="3171825" y="500697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7" name="Rectangle 12"/>
              <p:cNvSpPr txBox="1">
                <a:spLocks noChangeArrowheads="1"/>
              </p:cNvSpPr>
              <p:nvPr/>
            </p:nvSpPr>
            <p:spPr bwMode="auto">
              <a:xfrm>
                <a:off x="3014663" y="5501513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Legal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Questions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b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Data Privacy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5735637" y="4150524"/>
              <a:ext cx="2738437" cy="1250950"/>
              <a:chOff x="5880891" y="3853658"/>
              <a:chExt cx="2738437" cy="1250950"/>
            </a:xfrm>
          </p:grpSpPr>
          <p:sp>
            <p:nvSpPr>
              <p:cNvPr id="14" name="Oval 2"/>
              <p:cNvSpPr>
                <a:spLocks noChangeArrowheads="1"/>
              </p:cNvSpPr>
              <p:nvPr/>
            </p:nvSpPr>
            <p:spPr bwMode="auto">
              <a:xfrm>
                <a:off x="6050753" y="3853658"/>
                <a:ext cx="2568575" cy="1250950"/>
              </a:xfrm>
              <a:prstGeom prst="ellipse">
                <a:avLst/>
              </a:prstGeom>
              <a:solidFill>
                <a:srgbClr val="00255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5" name="Rectangle 12"/>
              <p:cNvSpPr txBox="1">
                <a:spLocks noChangeArrowheads="1"/>
              </p:cNvSpPr>
              <p:nvPr/>
            </p:nvSpPr>
            <p:spPr bwMode="auto">
              <a:xfrm>
                <a:off x="5880891" y="4243391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Quality</a:t>
                </a: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Efficiency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256516" y="4150524"/>
              <a:ext cx="2728912" cy="1250950"/>
              <a:chOff x="-77809" y="3722072"/>
              <a:chExt cx="2728912" cy="1250950"/>
            </a:xfrm>
          </p:grpSpPr>
          <p:sp>
            <p:nvSpPr>
              <p:cNvPr id="12" name="Oval 2"/>
              <p:cNvSpPr>
                <a:spLocks noChangeArrowheads="1"/>
              </p:cNvSpPr>
              <p:nvPr/>
            </p:nvSpPr>
            <p:spPr bwMode="auto">
              <a:xfrm>
                <a:off x="79353" y="3722072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3" name="Rectangle 12"/>
              <p:cNvSpPr txBox="1">
                <a:spLocks noChangeArrowheads="1"/>
              </p:cNvSpPr>
              <p:nvPr/>
            </p:nvSpPr>
            <p:spPr bwMode="auto">
              <a:xfrm>
                <a:off x="-77809" y="4218866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Psychology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891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77614" y="1650538"/>
            <a:ext cx="6132512" cy="3861741"/>
          </a:xfrm>
        </p:spPr>
        <p:txBody>
          <a:bodyPr/>
          <a:lstStyle/>
          <a:p>
            <a:pPr marL="177800" indent="-177800" eaLnBrk="1" hangingPunct="1"/>
            <a:r>
              <a:rPr lang="de-DE" sz="1600" b="1" kern="1200" dirty="0" smtClean="0">
                <a:solidFill>
                  <a:srgbClr val="00255C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itchFamily="2" charset="2"/>
              </a:rPr>
              <a:t>SR </a:t>
            </a:r>
            <a:r>
              <a:rPr lang="de-DE" sz="1600" b="1" kern="1200" dirty="0" err="1" smtClean="0">
                <a:solidFill>
                  <a:srgbClr val="00255C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itchFamily="2" charset="2"/>
              </a:rPr>
              <a:t>Exams</a:t>
            </a:r>
            <a:r>
              <a:rPr lang="de-DE" sz="1600" b="1" kern="1200" dirty="0" smtClean="0">
                <a:solidFill>
                  <a:srgbClr val="00255C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itchFamily="2" charset="2"/>
              </a:rPr>
              <a:t>:</a:t>
            </a:r>
          </a:p>
          <a:p>
            <a:pPr marL="177800" indent="-177800" eaLnBrk="1" hangingPunct="1"/>
            <a:endParaRPr lang="de-DE" sz="1600" b="1" kern="1200" dirty="0" smtClean="0">
              <a:solidFill>
                <a:srgbClr val="00255C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  <a:sym typeface="Wingdings" pitchFamily="2" charset="2"/>
            </a:endParaRPr>
          </a:p>
          <a:p>
            <a:pPr marL="542925" indent="-180975" eaLnBrk="1" hangingPunct="1"/>
            <a:r>
              <a:rPr lang="de-DE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Percentaged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rationalization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180975" eaLnBrk="1" hangingPunct="1"/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ffectively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rationalization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180975" eaLnBrk="1" hangingPunct="1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Profitable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masses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examinations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/>
            <a:r>
              <a:rPr lang="de-DE" sz="1600" b="1" kern="1200" dirty="0" smtClean="0">
                <a:solidFill>
                  <a:srgbClr val="00255C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itchFamily="2" charset="2"/>
              </a:rPr>
              <a:t>CR </a:t>
            </a:r>
            <a:r>
              <a:rPr lang="de-DE" sz="1600" b="1" kern="1200" dirty="0" err="1" smtClean="0">
                <a:solidFill>
                  <a:srgbClr val="00255C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itchFamily="2" charset="2"/>
              </a:rPr>
              <a:t>Exams</a:t>
            </a:r>
            <a:r>
              <a:rPr lang="de-DE" sz="1600" b="1" kern="1200" dirty="0" smtClean="0">
                <a:solidFill>
                  <a:srgbClr val="00255C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Wingdings" pitchFamily="2" charset="2"/>
              </a:rPr>
              <a:t>: </a:t>
            </a:r>
          </a:p>
          <a:p>
            <a:pPr marL="542925" indent="-180975" eaLnBrk="1" hangingPunct="1"/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180975" eaLnBrk="1" hangingPunct="1"/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Percentaged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rationalization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180975" eaLnBrk="1" hangingPunct="1"/>
            <a:r>
              <a:rPr lang="de-DE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rationalization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180975" eaLnBrk="1" hangingPunct="1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Profitable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examinations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lvl="1" indent="-176213" eaLnBrk="1" hangingPunct="1">
              <a:buFontTx/>
              <a:buNone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473222" y="1113663"/>
            <a:ext cx="84378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255C"/>
                </a:solidFill>
              </a:rPr>
              <a:t>Topics </a:t>
            </a:r>
            <a:r>
              <a:rPr lang="de-DE" dirty="0" err="1">
                <a:solidFill>
                  <a:srgbClr val="00255C"/>
                </a:solidFill>
              </a:rPr>
              <a:t>of</a:t>
            </a:r>
            <a:r>
              <a:rPr lang="de-DE" dirty="0">
                <a:solidFill>
                  <a:srgbClr val="00255C"/>
                </a:solidFill>
              </a:rPr>
              <a:t> </a:t>
            </a:r>
            <a:r>
              <a:rPr lang="de-DE" dirty="0" err="1">
                <a:solidFill>
                  <a:srgbClr val="00255C"/>
                </a:solidFill>
              </a:rPr>
              <a:t>the</a:t>
            </a:r>
            <a:r>
              <a:rPr lang="de-DE" dirty="0">
                <a:solidFill>
                  <a:srgbClr val="00255C"/>
                </a:solidFill>
              </a:rPr>
              <a:t> E-</a:t>
            </a:r>
            <a:r>
              <a:rPr lang="de-DE" dirty="0" err="1">
                <a:solidFill>
                  <a:srgbClr val="00255C"/>
                </a:solidFill>
              </a:rPr>
              <a:t>Examination</a:t>
            </a:r>
            <a:r>
              <a:rPr lang="de-DE" dirty="0">
                <a:solidFill>
                  <a:srgbClr val="00255C"/>
                </a:solidFill>
              </a:rPr>
              <a:t> Unit: Quality </a:t>
            </a:r>
            <a:r>
              <a:rPr lang="de-DE" dirty="0" err="1">
                <a:solidFill>
                  <a:srgbClr val="00255C"/>
                </a:solidFill>
              </a:rPr>
              <a:t>and</a:t>
            </a:r>
            <a:r>
              <a:rPr lang="de-DE" dirty="0">
                <a:solidFill>
                  <a:srgbClr val="00255C"/>
                </a:solidFill>
              </a:rPr>
              <a:t> Efficiency </a:t>
            </a:r>
            <a:r>
              <a:rPr lang="de-DE" dirty="0" smtClean="0">
                <a:solidFill>
                  <a:srgbClr val="00255C"/>
                </a:solidFill>
              </a:rPr>
              <a:t>in a </a:t>
            </a:r>
            <a:r>
              <a:rPr lang="de-DE" dirty="0" err="1" smtClean="0">
                <a:solidFill>
                  <a:srgbClr val="00255C"/>
                </a:solidFill>
              </a:rPr>
              <a:t>Nutshell</a:t>
            </a:r>
            <a:r>
              <a:rPr lang="de-DE" dirty="0" smtClean="0">
                <a:solidFill>
                  <a:srgbClr val="00255C"/>
                </a:solidFill>
              </a:rPr>
              <a:t> (5)</a:t>
            </a:r>
            <a:endParaRPr lang="de-DE" dirty="0">
              <a:solidFill>
                <a:srgbClr val="00255C"/>
              </a:solidFill>
            </a:endParaRPr>
          </a:p>
        </p:txBody>
      </p:sp>
      <p:pic>
        <p:nvPicPr>
          <p:cNvPr id="38921" name="Picture 20" descr="FU_WiWi_2_8128"/>
          <p:cNvPicPr>
            <a:picLocks noChangeAspect="1" noChangeArrowheads="1"/>
          </p:cNvPicPr>
          <p:nvPr/>
        </p:nvPicPr>
        <p:blipFill>
          <a:blip r:embed="rId3" cstate="print"/>
          <a:srcRect l="15524" r="23138"/>
          <a:stretch>
            <a:fillRect/>
          </a:stretch>
        </p:blipFill>
        <p:spPr bwMode="auto">
          <a:xfrm>
            <a:off x="6269831" y="1817181"/>
            <a:ext cx="181768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6725" y="1113663"/>
            <a:ext cx="5156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255C"/>
                </a:solidFill>
              </a:rPr>
              <a:t>Topics </a:t>
            </a:r>
            <a:r>
              <a:rPr lang="de-DE" dirty="0" err="1" smtClean="0">
                <a:solidFill>
                  <a:srgbClr val="00255C"/>
                </a:solidFill>
              </a:rPr>
              <a:t>of</a:t>
            </a:r>
            <a:r>
              <a:rPr lang="de-DE" dirty="0" smtClean="0">
                <a:solidFill>
                  <a:srgbClr val="00255C"/>
                </a:solidFill>
              </a:rPr>
              <a:t> </a:t>
            </a:r>
            <a:r>
              <a:rPr lang="de-DE" dirty="0" err="1" smtClean="0">
                <a:solidFill>
                  <a:srgbClr val="00255C"/>
                </a:solidFill>
              </a:rPr>
              <a:t>the</a:t>
            </a:r>
            <a:r>
              <a:rPr lang="de-DE" dirty="0" smtClean="0">
                <a:solidFill>
                  <a:srgbClr val="00255C"/>
                </a:solidFill>
              </a:rPr>
              <a:t> E-</a:t>
            </a:r>
            <a:r>
              <a:rPr lang="de-DE" dirty="0" err="1" smtClean="0">
                <a:solidFill>
                  <a:srgbClr val="00255C"/>
                </a:solidFill>
              </a:rPr>
              <a:t>Examination</a:t>
            </a:r>
            <a:r>
              <a:rPr lang="de-DE" dirty="0" smtClean="0">
                <a:solidFill>
                  <a:srgbClr val="00255C"/>
                </a:solidFill>
              </a:rPr>
              <a:t> Unit: Technology (1)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207159" y="1622174"/>
            <a:ext cx="8266915" cy="4540502"/>
            <a:chOff x="207159" y="1622174"/>
            <a:chExt cx="8266915" cy="4540502"/>
          </a:xfrm>
        </p:grpSpPr>
        <p:grpSp>
          <p:nvGrpSpPr>
            <p:cNvPr id="19460" name="Gruppieren 28"/>
            <p:cNvGrpSpPr>
              <a:grpSpLocks/>
            </p:cNvGrpSpPr>
            <p:nvPr/>
          </p:nvGrpSpPr>
          <p:grpSpPr bwMode="auto">
            <a:xfrm>
              <a:off x="207159" y="1622174"/>
              <a:ext cx="8266915" cy="3760787"/>
              <a:chOff x="206553" y="1717424"/>
              <a:chExt cx="8266915" cy="3760787"/>
            </a:xfrm>
          </p:grpSpPr>
          <p:sp>
            <p:nvSpPr>
              <p:cNvPr id="24" name="Oval 2"/>
              <p:cNvSpPr>
                <a:spLocks noChangeArrowheads="1"/>
              </p:cNvSpPr>
              <p:nvPr/>
            </p:nvSpPr>
            <p:spPr bwMode="auto">
              <a:xfrm>
                <a:off x="363715" y="261515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5" name="Oval 2"/>
              <p:cNvSpPr>
                <a:spLocks noChangeArrowheads="1"/>
              </p:cNvSpPr>
              <p:nvPr/>
            </p:nvSpPr>
            <p:spPr bwMode="auto">
              <a:xfrm>
                <a:off x="3175981" y="1717424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6" name="Oval 2"/>
              <p:cNvSpPr>
                <a:spLocks noChangeArrowheads="1"/>
              </p:cNvSpPr>
              <p:nvPr/>
            </p:nvSpPr>
            <p:spPr bwMode="auto">
              <a:xfrm>
                <a:off x="5904893" y="2612200"/>
                <a:ext cx="2568575" cy="1250950"/>
              </a:xfrm>
              <a:prstGeom prst="ellipse">
                <a:avLst/>
              </a:prstGeom>
              <a:solidFill>
                <a:srgbClr val="00255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469" name="Rectangle 12"/>
              <p:cNvSpPr txBox="1">
                <a:spLocks noChangeArrowheads="1"/>
              </p:cNvSpPr>
              <p:nvPr/>
            </p:nvSpPr>
            <p:spPr bwMode="auto">
              <a:xfrm>
                <a:off x="206553" y="3114424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Didactics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0" name="Rectangle 12"/>
              <p:cNvSpPr txBox="1">
                <a:spLocks noChangeArrowheads="1"/>
              </p:cNvSpPr>
              <p:nvPr/>
            </p:nvSpPr>
            <p:spPr bwMode="auto">
              <a:xfrm>
                <a:off x="2961555" y="2220599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Logistics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endParaRPr lang="de-DE" sz="1400" b="1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1" name="Rectangle 12"/>
              <p:cNvSpPr txBox="1">
                <a:spLocks noChangeArrowheads="1"/>
              </p:cNvSpPr>
              <p:nvPr/>
            </p:nvSpPr>
            <p:spPr bwMode="auto">
              <a:xfrm>
                <a:off x="5708931" y="3105850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Technology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2" name="Rectangle 12"/>
              <p:cNvSpPr txBox="1">
                <a:spLocks noChangeArrowheads="1"/>
              </p:cNvSpPr>
              <p:nvPr/>
            </p:nvSpPr>
            <p:spPr bwMode="auto">
              <a:xfrm>
                <a:off x="6167626" y="5198811"/>
                <a:ext cx="2020887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Gewährleisten von Systemsicherheit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3" name="Rectangle 12"/>
              <p:cNvSpPr txBox="1">
                <a:spLocks noChangeArrowheads="1"/>
              </p:cNvSpPr>
              <p:nvPr/>
            </p:nvSpPr>
            <p:spPr bwMode="auto">
              <a:xfrm>
                <a:off x="1940762" y="5006976"/>
                <a:ext cx="1871663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Senken der </a:t>
                </a:r>
                <a:b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Einstiegshürden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3014663" y="4911726"/>
              <a:ext cx="2728912" cy="1250950"/>
              <a:chOff x="3014663" y="5006976"/>
              <a:chExt cx="2728912" cy="1250950"/>
            </a:xfrm>
          </p:grpSpPr>
          <p:sp>
            <p:nvSpPr>
              <p:cNvPr id="18" name="Oval 2"/>
              <p:cNvSpPr>
                <a:spLocks noChangeArrowheads="1"/>
              </p:cNvSpPr>
              <p:nvPr/>
            </p:nvSpPr>
            <p:spPr bwMode="auto">
              <a:xfrm>
                <a:off x="3171825" y="500697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" name="Rectangle 12"/>
              <p:cNvSpPr txBox="1">
                <a:spLocks noChangeArrowheads="1"/>
              </p:cNvSpPr>
              <p:nvPr/>
            </p:nvSpPr>
            <p:spPr bwMode="auto">
              <a:xfrm>
                <a:off x="3014663" y="5501513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Legal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Questions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b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Data Privacy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" name="Gruppieren 1"/>
            <p:cNvGrpSpPr/>
            <p:nvPr/>
          </p:nvGrpSpPr>
          <p:grpSpPr>
            <a:xfrm>
              <a:off x="5735637" y="4150524"/>
              <a:ext cx="2738437" cy="1250950"/>
              <a:chOff x="5880891" y="3853658"/>
              <a:chExt cx="2738437" cy="1250950"/>
            </a:xfrm>
          </p:grpSpPr>
          <p:sp>
            <p:nvSpPr>
              <p:cNvPr id="20" name="Oval 2"/>
              <p:cNvSpPr>
                <a:spLocks noChangeArrowheads="1"/>
              </p:cNvSpPr>
              <p:nvPr/>
            </p:nvSpPr>
            <p:spPr bwMode="auto">
              <a:xfrm>
                <a:off x="6050753" y="3853658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1" name="Rectangle 12"/>
              <p:cNvSpPr txBox="1">
                <a:spLocks noChangeArrowheads="1"/>
              </p:cNvSpPr>
              <p:nvPr/>
            </p:nvSpPr>
            <p:spPr bwMode="auto">
              <a:xfrm>
                <a:off x="5880891" y="4243391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Quality</a:t>
                </a: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Efficiency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uppieren 4"/>
            <p:cNvGrpSpPr/>
            <p:nvPr/>
          </p:nvGrpSpPr>
          <p:grpSpPr>
            <a:xfrm>
              <a:off x="256516" y="4150524"/>
              <a:ext cx="2728912" cy="1250950"/>
              <a:chOff x="-77809" y="3722072"/>
              <a:chExt cx="2728912" cy="1250950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79353" y="3722072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30" name="Rectangle 12"/>
              <p:cNvSpPr txBox="1">
                <a:spLocks noChangeArrowheads="1"/>
              </p:cNvSpPr>
              <p:nvPr/>
            </p:nvSpPr>
            <p:spPr bwMode="auto">
              <a:xfrm>
                <a:off x="-77809" y="4218866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Psychology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561725" y="1807723"/>
            <a:ext cx="82199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  <a:defRPr/>
            </a:pP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PCs: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/>
            </a:r>
            <a:br>
              <a:rPr lang="de-DE" sz="1600" dirty="0">
                <a:ea typeface="ＭＳ Ｐゴシック"/>
                <a:cs typeface="Arial" panose="020B0604020202020204" pitchFamily="34" charset="0"/>
              </a:rPr>
            </a:b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Homogenous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end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user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devices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(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silent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AIO Dell-PCs)</a:t>
            </a: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Standardized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Windows 7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image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(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distributed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from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a</a:t>
            </a:r>
            <a:br>
              <a:rPr lang="de-DE" sz="1600" dirty="0" smtClean="0">
                <a:ea typeface="ＭＳ Ｐゴシック"/>
                <a:cs typeface="Arial" panose="020B0604020202020204" pitchFamily="34" charset="0"/>
              </a:rPr>
            </a:b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central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imaging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server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)</a:t>
            </a: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Extra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silent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Cherry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keyboards</a:t>
            </a: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Infrastructure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and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basic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security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/>
            </a:r>
            <a:b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</a:br>
            <a:endParaRPr lang="de-DE" sz="1600" b="1" dirty="0" smtClean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LAN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connection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only</a:t>
            </a: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Web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access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limited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to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examination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platform</a:t>
            </a: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83" name="Picture 2" descr="I:\E-Examinations\12. Aussendarstellung\44. Webinar Transforming Assessment\IMG_52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05" y="3946770"/>
            <a:ext cx="2792358" cy="2085649"/>
          </a:xfrm>
          <a:prstGeom prst="rect">
            <a:avLst/>
          </a:prstGeom>
          <a:solidFill>
            <a:srgbClr val="00255C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1686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6725" y="1113663"/>
            <a:ext cx="5156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255C"/>
                </a:solidFill>
              </a:rPr>
              <a:t>Topics </a:t>
            </a:r>
            <a:r>
              <a:rPr lang="de-DE" dirty="0" err="1" smtClean="0">
                <a:solidFill>
                  <a:srgbClr val="00255C"/>
                </a:solidFill>
              </a:rPr>
              <a:t>of</a:t>
            </a:r>
            <a:r>
              <a:rPr lang="de-DE" dirty="0" smtClean="0">
                <a:solidFill>
                  <a:srgbClr val="00255C"/>
                </a:solidFill>
              </a:rPr>
              <a:t> </a:t>
            </a:r>
            <a:r>
              <a:rPr lang="de-DE" dirty="0" err="1" smtClean="0">
                <a:solidFill>
                  <a:srgbClr val="00255C"/>
                </a:solidFill>
              </a:rPr>
              <a:t>the</a:t>
            </a:r>
            <a:r>
              <a:rPr lang="de-DE" dirty="0" smtClean="0">
                <a:solidFill>
                  <a:srgbClr val="00255C"/>
                </a:solidFill>
              </a:rPr>
              <a:t> E-</a:t>
            </a:r>
            <a:r>
              <a:rPr lang="de-DE" dirty="0" err="1" smtClean="0">
                <a:solidFill>
                  <a:srgbClr val="00255C"/>
                </a:solidFill>
              </a:rPr>
              <a:t>Examination</a:t>
            </a:r>
            <a:r>
              <a:rPr lang="de-DE" dirty="0" smtClean="0">
                <a:solidFill>
                  <a:srgbClr val="00255C"/>
                </a:solidFill>
              </a:rPr>
              <a:t> Unit: Technology (2)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207159" y="1622174"/>
            <a:ext cx="8266915" cy="4540502"/>
            <a:chOff x="207159" y="1622174"/>
            <a:chExt cx="8266915" cy="4540502"/>
          </a:xfrm>
        </p:grpSpPr>
        <p:grpSp>
          <p:nvGrpSpPr>
            <p:cNvPr id="19460" name="Gruppieren 28"/>
            <p:cNvGrpSpPr>
              <a:grpSpLocks/>
            </p:cNvGrpSpPr>
            <p:nvPr/>
          </p:nvGrpSpPr>
          <p:grpSpPr bwMode="auto">
            <a:xfrm>
              <a:off x="207159" y="1622174"/>
              <a:ext cx="8266915" cy="3760787"/>
              <a:chOff x="206553" y="1717424"/>
              <a:chExt cx="8266915" cy="3760787"/>
            </a:xfrm>
          </p:grpSpPr>
          <p:sp>
            <p:nvSpPr>
              <p:cNvPr id="24" name="Oval 2"/>
              <p:cNvSpPr>
                <a:spLocks noChangeArrowheads="1"/>
              </p:cNvSpPr>
              <p:nvPr/>
            </p:nvSpPr>
            <p:spPr bwMode="auto">
              <a:xfrm>
                <a:off x="363715" y="261515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5" name="Oval 2"/>
              <p:cNvSpPr>
                <a:spLocks noChangeArrowheads="1"/>
              </p:cNvSpPr>
              <p:nvPr/>
            </p:nvSpPr>
            <p:spPr bwMode="auto">
              <a:xfrm>
                <a:off x="3175981" y="1717424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6" name="Oval 2"/>
              <p:cNvSpPr>
                <a:spLocks noChangeArrowheads="1"/>
              </p:cNvSpPr>
              <p:nvPr/>
            </p:nvSpPr>
            <p:spPr bwMode="auto">
              <a:xfrm>
                <a:off x="5904893" y="2612200"/>
                <a:ext cx="2568575" cy="1250950"/>
              </a:xfrm>
              <a:prstGeom prst="ellipse">
                <a:avLst/>
              </a:prstGeom>
              <a:solidFill>
                <a:srgbClr val="00255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469" name="Rectangle 12"/>
              <p:cNvSpPr txBox="1">
                <a:spLocks noChangeArrowheads="1"/>
              </p:cNvSpPr>
              <p:nvPr/>
            </p:nvSpPr>
            <p:spPr bwMode="auto">
              <a:xfrm>
                <a:off x="206553" y="3114424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Didactics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0" name="Rectangle 12"/>
              <p:cNvSpPr txBox="1">
                <a:spLocks noChangeArrowheads="1"/>
              </p:cNvSpPr>
              <p:nvPr/>
            </p:nvSpPr>
            <p:spPr bwMode="auto">
              <a:xfrm>
                <a:off x="2961555" y="2220599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Logistics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endParaRPr lang="de-DE" sz="1400" b="1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1" name="Rectangle 12"/>
              <p:cNvSpPr txBox="1">
                <a:spLocks noChangeArrowheads="1"/>
              </p:cNvSpPr>
              <p:nvPr/>
            </p:nvSpPr>
            <p:spPr bwMode="auto">
              <a:xfrm>
                <a:off x="5708931" y="3105850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Technology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72" name="Rectangle 12"/>
              <p:cNvSpPr txBox="1">
                <a:spLocks noChangeArrowheads="1"/>
              </p:cNvSpPr>
              <p:nvPr/>
            </p:nvSpPr>
            <p:spPr bwMode="auto">
              <a:xfrm>
                <a:off x="6167626" y="5198811"/>
                <a:ext cx="2020887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Gewährleisten von Systemsicherheit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3" name="Rectangle 12"/>
              <p:cNvSpPr txBox="1">
                <a:spLocks noChangeArrowheads="1"/>
              </p:cNvSpPr>
              <p:nvPr/>
            </p:nvSpPr>
            <p:spPr bwMode="auto">
              <a:xfrm>
                <a:off x="1940762" y="5006976"/>
                <a:ext cx="1871663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Senken der </a:t>
                </a:r>
                <a:b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Einstiegshürden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3014663" y="4911726"/>
              <a:ext cx="2728912" cy="1250950"/>
              <a:chOff x="3014663" y="5006976"/>
              <a:chExt cx="2728912" cy="1250950"/>
            </a:xfrm>
          </p:grpSpPr>
          <p:sp>
            <p:nvSpPr>
              <p:cNvPr id="18" name="Oval 2"/>
              <p:cNvSpPr>
                <a:spLocks noChangeArrowheads="1"/>
              </p:cNvSpPr>
              <p:nvPr/>
            </p:nvSpPr>
            <p:spPr bwMode="auto">
              <a:xfrm>
                <a:off x="3171825" y="500697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" name="Rectangle 12"/>
              <p:cNvSpPr txBox="1">
                <a:spLocks noChangeArrowheads="1"/>
              </p:cNvSpPr>
              <p:nvPr/>
            </p:nvSpPr>
            <p:spPr bwMode="auto">
              <a:xfrm>
                <a:off x="3014663" y="5501513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Legal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Questions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b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Data Privacy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" name="Gruppieren 1"/>
            <p:cNvGrpSpPr/>
            <p:nvPr/>
          </p:nvGrpSpPr>
          <p:grpSpPr>
            <a:xfrm>
              <a:off x="5735637" y="4150524"/>
              <a:ext cx="2738437" cy="1250950"/>
              <a:chOff x="5880891" y="3853658"/>
              <a:chExt cx="2738437" cy="1250950"/>
            </a:xfrm>
          </p:grpSpPr>
          <p:sp>
            <p:nvSpPr>
              <p:cNvPr id="20" name="Oval 2"/>
              <p:cNvSpPr>
                <a:spLocks noChangeArrowheads="1"/>
              </p:cNvSpPr>
              <p:nvPr/>
            </p:nvSpPr>
            <p:spPr bwMode="auto">
              <a:xfrm>
                <a:off x="6050753" y="3853658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1" name="Rectangle 12"/>
              <p:cNvSpPr txBox="1">
                <a:spLocks noChangeArrowheads="1"/>
              </p:cNvSpPr>
              <p:nvPr/>
            </p:nvSpPr>
            <p:spPr bwMode="auto">
              <a:xfrm>
                <a:off x="5880891" y="4243391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Quality</a:t>
                </a: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Efficiency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uppieren 4"/>
            <p:cNvGrpSpPr/>
            <p:nvPr/>
          </p:nvGrpSpPr>
          <p:grpSpPr>
            <a:xfrm>
              <a:off x="256516" y="4150524"/>
              <a:ext cx="2728912" cy="1250950"/>
              <a:chOff x="-77809" y="3722072"/>
              <a:chExt cx="2728912" cy="1250950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79353" y="3722072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30" name="Rectangle 12"/>
              <p:cNvSpPr txBox="1">
                <a:spLocks noChangeArrowheads="1"/>
              </p:cNvSpPr>
              <p:nvPr/>
            </p:nvSpPr>
            <p:spPr bwMode="auto">
              <a:xfrm>
                <a:off x="-77809" y="4218866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Psychology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561725" y="1514439"/>
            <a:ext cx="53437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  <a:defRPr/>
            </a:pP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Examination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platform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(LPLUS)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</a:br>
            <a:endParaRPr lang="de-DE" sz="1600" b="1" dirty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Examination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platform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</a:p>
          <a:p>
            <a:pPr marL="1090613" lvl="2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1 x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production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system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(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dedicated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)</a:t>
            </a:r>
          </a:p>
          <a:p>
            <a:pPr marL="1090613" lvl="2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1 x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test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system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(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virtualized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)</a:t>
            </a: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</p:txBody>
      </p:sp>
      <p:grpSp>
        <p:nvGrpSpPr>
          <p:cNvPr id="57" name="Gruppieren 56"/>
          <p:cNvGrpSpPr/>
          <p:nvPr/>
        </p:nvGrpSpPr>
        <p:grpSpPr>
          <a:xfrm>
            <a:off x="1649402" y="3142425"/>
            <a:ext cx="2807504" cy="3042212"/>
            <a:chOff x="387917" y="147561"/>
            <a:chExt cx="5634900" cy="6105974"/>
          </a:xfrm>
        </p:grpSpPr>
        <p:sp>
          <p:nvSpPr>
            <p:cNvPr id="58" name="Rechteck 57"/>
            <p:cNvSpPr/>
            <p:nvPr/>
          </p:nvSpPr>
          <p:spPr>
            <a:xfrm>
              <a:off x="539552" y="4437112"/>
              <a:ext cx="5400600" cy="18164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539552" y="147561"/>
              <a:ext cx="5400600" cy="32403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0" name="Gruppieren 59"/>
            <p:cNvGrpSpPr/>
            <p:nvPr/>
          </p:nvGrpSpPr>
          <p:grpSpPr>
            <a:xfrm>
              <a:off x="421902" y="4653135"/>
              <a:ext cx="5462827" cy="1541690"/>
              <a:chOff x="1574030" y="4653135"/>
              <a:chExt cx="5462827" cy="1541690"/>
            </a:xfrm>
          </p:grpSpPr>
          <p:cxnSp>
            <p:nvCxnSpPr>
              <p:cNvPr id="75" name="Gerade Verbindung mit Pfeil 74"/>
              <p:cNvCxnSpPr>
                <a:stCxn id="81" idx="3"/>
              </p:cNvCxnSpPr>
              <p:nvPr/>
            </p:nvCxnSpPr>
            <p:spPr>
              <a:xfrm flipV="1">
                <a:off x="3068701" y="5115097"/>
                <a:ext cx="2511411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uppieren 75"/>
              <p:cNvGrpSpPr/>
              <p:nvPr/>
            </p:nvGrpSpPr>
            <p:grpSpPr>
              <a:xfrm>
                <a:off x="1574030" y="4653135"/>
                <a:ext cx="2093019" cy="1541690"/>
                <a:chOff x="2063512" y="4653135"/>
                <a:chExt cx="2093019" cy="1541690"/>
              </a:xfrm>
            </p:grpSpPr>
            <p:pic>
              <p:nvPicPr>
                <p:cNvPr id="8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3808" y="4653135"/>
                  <a:ext cx="714375" cy="923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" name="Textfeld 81"/>
                <p:cNvSpPr txBox="1"/>
                <p:nvPr/>
              </p:nvSpPr>
              <p:spPr>
                <a:xfrm>
                  <a:off x="2063512" y="5661247"/>
                  <a:ext cx="2093019" cy="5335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App Server 01</a:t>
                  </a:r>
                  <a:endParaRPr lang="de-DE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7" name="Gruppieren 76"/>
              <p:cNvGrpSpPr/>
              <p:nvPr/>
            </p:nvGrpSpPr>
            <p:grpSpPr>
              <a:xfrm>
                <a:off x="4943839" y="4673516"/>
                <a:ext cx="2093018" cy="1521308"/>
                <a:chOff x="4386734" y="4673516"/>
                <a:chExt cx="2093018" cy="1521308"/>
              </a:xfrm>
            </p:grpSpPr>
            <p:pic>
              <p:nvPicPr>
                <p:cNvPr id="79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6056" y="4673516"/>
                  <a:ext cx="714375" cy="923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0" name="Textfeld 79"/>
                <p:cNvSpPr txBox="1"/>
                <p:nvPr/>
              </p:nvSpPr>
              <p:spPr>
                <a:xfrm>
                  <a:off x="4386734" y="5661246"/>
                  <a:ext cx="2093018" cy="5335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App Server 02</a:t>
                  </a:r>
                  <a:endParaRPr lang="de-DE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8" name="Textfeld 77"/>
              <p:cNvSpPr txBox="1"/>
              <p:nvPr/>
            </p:nvSpPr>
            <p:spPr>
              <a:xfrm>
                <a:off x="4135198" y="4740298"/>
                <a:ext cx="521985" cy="292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" dirty="0" smtClean="0">
                    <a:cs typeface="Arial" panose="020B0604020202020204" pitchFamily="34" charset="0"/>
                  </a:rPr>
                  <a:t>NLB</a:t>
                </a:r>
                <a:endParaRPr lang="de-DE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" name="Gruppieren 60"/>
            <p:cNvGrpSpPr/>
            <p:nvPr/>
          </p:nvGrpSpPr>
          <p:grpSpPr>
            <a:xfrm>
              <a:off x="387917" y="333490"/>
              <a:ext cx="5634900" cy="3168653"/>
              <a:chOff x="1540045" y="333490"/>
              <a:chExt cx="5634900" cy="3168653"/>
            </a:xfrm>
          </p:grpSpPr>
          <p:grpSp>
            <p:nvGrpSpPr>
              <p:cNvPr id="63" name="Gruppieren 62"/>
              <p:cNvGrpSpPr/>
              <p:nvPr/>
            </p:nvGrpSpPr>
            <p:grpSpPr>
              <a:xfrm>
                <a:off x="1540045" y="1876762"/>
                <a:ext cx="2275642" cy="1611591"/>
                <a:chOff x="2029527" y="1916832"/>
                <a:chExt cx="2275642" cy="1611591"/>
              </a:xfrm>
            </p:grpSpPr>
            <p:pic>
              <p:nvPicPr>
                <p:cNvPr id="73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3808" y="1916832"/>
                  <a:ext cx="714375" cy="923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" name="Textfeld 73"/>
                <p:cNvSpPr txBox="1"/>
                <p:nvPr/>
              </p:nvSpPr>
              <p:spPr>
                <a:xfrm>
                  <a:off x="2029527" y="2689947"/>
                  <a:ext cx="2275642" cy="838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DB Server 01 – </a:t>
                  </a:r>
                  <a:br>
                    <a: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Primary</a:t>
                  </a:r>
                  <a:endParaRPr lang="de-DE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4" name="Gruppieren 63"/>
              <p:cNvGrpSpPr/>
              <p:nvPr/>
            </p:nvGrpSpPr>
            <p:grpSpPr>
              <a:xfrm>
                <a:off x="4887392" y="1758263"/>
                <a:ext cx="2287553" cy="1743880"/>
                <a:chOff x="4289466" y="1870853"/>
                <a:chExt cx="2287553" cy="1743880"/>
              </a:xfrm>
            </p:grpSpPr>
            <p:pic>
              <p:nvPicPr>
                <p:cNvPr id="7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6055" y="1870853"/>
                  <a:ext cx="714375" cy="923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2" name="Textfeld 71"/>
                <p:cNvSpPr txBox="1"/>
                <p:nvPr/>
              </p:nvSpPr>
              <p:spPr>
                <a:xfrm>
                  <a:off x="4289466" y="2776256"/>
                  <a:ext cx="2287553" cy="8384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DB Server 02 </a:t>
                  </a:r>
                  <a:r>
                    <a:rPr lang="de-DE" sz="800" dirty="0">
                      <a:cs typeface="Arial" panose="020B0604020202020204" pitchFamily="34" charset="0"/>
                    </a:rPr>
                    <a:t> </a:t>
                  </a:r>
                  <a:r>
                    <a:rPr lang="de-DE" sz="800" dirty="0" smtClean="0">
                      <a:cs typeface="Arial" panose="020B0604020202020204" pitchFamily="34" charset="0"/>
                    </a:rPr>
                    <a:t>- </a:t>
                  </a:r>
                  <a:br>
                    <a:rPr lang="de-DE" sz="800" dirty="0" smtClean="0">
                      <a:cs typeface="Arial" panose="020B0604020202020204" pitchFamily="34" charset="0"/>
                    </a:rPr>
                  </a:br>
                  <a:r>
                    <a:rPr lang="de-DE" sz="8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Mirror</a:t>
                  </a:r>
                  <a:endParaRPr lang="de-DE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5" name="Gruppieren 64"/>
              <p:cNvGrpSpPr/>
              <p:nvPr/>
            </p:nvGrpSpPr>
            <p:grpSpPr>
              <a:xfrm>
                <a:off x="3218785" y="333490"/>
                <a:ext cx="2275644" cy="1701711"/>
                <a:chOff x="3175494" y="836712"/>
                <a:chExt cx="2275644" cy="1701711"/>
              </a:xfrm>
            </p:grpSpPr>
            <p:pic>
              <p:nvPicPr>
                <p:cNvPr id="69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38639" y="836712"/>
                  <a:ext cx="714375" cy="923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0" name="Textfeld 69"/>
                <p:cNvSpPr txBox="1"/>
                <p:nvPr/>
              </p:nvSpPr>
              <p:spPr>
                <a:xfrm>
                  <a:off x="3175494" y="1699947"/>
                  <a:ext cx="2275644" cy="838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DB Server 03 – </a:t>
                  </a:r>
                  <a:br>
                    <a:rPr lang="de-DE" sz="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de-DE" sz="8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Witness</a:t>
                  </a:r>
                  <a:endParaRPr lang="de-DE" sz="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66" name="Gerade Verbindung 65"/>
              <p:cNvCxnSpPr>
                <a:endCxn id="69" idx="1"/>
              </p:cNvCxnSpPr>
              <p:nvPr/>
            </p:nvCxnSpPr>
            <p:spPr>
              <a:xfrm flipV="1">
                <a:off x="2879933" y="795453"/>
                <a:ext cx="1101997" cy="1144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 Verbindung 66"/>
              <p:cNvCxnSpPr/>
              <p:nvPr/>
            </p:nvCxnSpPr>
            <p:spPr>
              <a:xfrm>
                <a:off x="3008120" y="2486826"/>
                <a:ext cx="26658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 Verbindung 67"/>
              <p:cNvCxnSpPr/>
              <p:nvPr/>
            </p:nvCxnSpPr>
            <p:spPr>
              <a:xfrm flipH="1" flipV="1">
                <a:off x="4648912" y="794759"/>
                <a:ext cx="1239141" cy="10853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Gerade Verbindung mit Pfeil 61"/>
            <p:cNvCxnSpPr/>
            <p:nvPr/>
          </p:nvCxnSpPr>
          <p:spPr>
            <a:xfrm flipV="1">
              <a:off x="3188922" y="3460940"/>
              <a:ext cx="0" cy="832156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010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207159" y="1622174"/>
            <a:ext cx="8266915" cy="4540502"/>
            <a:chOff x="207159" y="1622174"/>
            <a:chExt cx="8266915" cy="4540502"/>
          </a:xfrm>
        </p:grpSpPr>
        <p:grpSp>
          <p:nvGrpSpPr>
            <p:cNvPr id="7" name="Gruppieren 28"/>
            <p:cNvGrpSpPr>
              <a:grpSpLocks/>
            </p:cNvGrpSpPr>
            <p:nvPr/>
          </p:nvGrpSpPr>
          <p:grpSpPr bwMode="auto">
            <a:xfrm>
              <a:off x="207159" y="1622174"/>
              <a:ext cx="8266915" cy="3760787"/>
              <a:chOff x="206553" y="1717424"/>
              <a:chExt cx="8266915" cy="3760787"/>
            </a:xfrm>
          </p:grpSpPr>
          <p:sp>
            <p:nvSpPr>
              <p:cNvPr id="17" name="Oval 2"/>
              <p:cNvSpPr>
                <a:spLocks noChangeArrowheads="1"/>
              </p:cNvSpPr>
              <p:nvPr/>
            </p:nvSpPr>
            <p:spPr bwMode="auto">
              <a:xfrm>
                <a:off x="363715" y="261515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8" name="Oval 2"/>
              <p:cNvSpPr>
                <a:spLocks noChangeArrowheads="1"/>
              </p:cNvSpPr>
              <p:nvPr/>
            </p:nvSpPr>
            <p:spPr bwMode="auto">
              <a:xfrm>
                <a:off x="3175981" y="1717424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" name="Oval 2"/>
              <p:cNvSpPr>
                <a:spLocks noChangeArrowheads="1"/>
              </p:cNvSpPr>
              <p:nvPr/>
            </p:nvSpPr>
            <p:spPr bwMode="auto">
              <a:xfrm>
                <a:off x="5904893" y="2612200"/>
                <a:ext cx="2568575" cy="1250950"/>
              </a:xfrm>
              <a:prstGeom prst="ellipse">
                <a:avLst/>
              </a:prstGeom>
              <a:solidFill>
                <a:srgbClr val="00255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0" name="Rectangle 12"/>
              <p:cNvSpPr txBox="1">
                <a:spLocks noChangeArrowheads="1"/>
              </p:cNvSpPr>
              <p:nvPr/>
            </p:nvSpPr>
            <p:spPr bwMode="auto">
              <a:xfrm>
                <a:off x="206553" y="3114424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Didactics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12"/>
              <p:cNvSpPr txBox="1">
                <a:spLocks noChangeArrowheads="1"/>
              </p:cNvSpPr>
              <p:nvPr/>
            </p:nvSpPr>
            <p:spPr bwMode="auto">
              <a:xfrm>
                <a:off x="2961555" y="2220599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Logistics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endParaRPr lang="de-DE" sz="1400" b="1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22" name="Rectangle 12"/>
              <p:cNvSpPr txBox="1">
                <a:spLocks noChangeArrowheads="1"/>
              </p:cNvSpPr>
              <p:nvPr/>
            </p:nvSpPr>
            <p:spPr bwMode="auto">
              <a:xfrm>
                <a:off x="5708931" y="3105850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Technology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12"/>
              <p:cNvSpPr txBox="1">
                <a:spLocks noChangeArrowheads="1"/>
              </p:cNvSpPr>
              <p:nvPr/>
            </p:nvSpPr>
            <p:spPr bwMode="auto">
              <a:xfrm>
                <a:off x="6167626" y="5198811"/>
                <a:ext cx="2020887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Gewährleisten von Systemsicherheit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24" name="Rectangle 12"/>
              <p:cNvSpPr txBox="1">
                <a:spLocks noChangeArrowheads="1"/>
              </p:cNvSpPr>
              <p:nvPr/>
            </p:nvSpPr>
            <p:spPr bwMode="auto">
              <a:xfrm>
                <a:off x="1940762" y="5006976"/>
                <a:ext cx="1871663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Senken der </a:t>
                </a:r>
                <a:b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Einstiegshürden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8" name="Gruppieren 7"/>
            <p:cNvGrpSpPr/>
            <p:nvPr/>
          </p:nvGrpSpPr>
          <p:grpSpPr>
            <a:xfrm>
              <a:off x="3014663" y="4911726"/>
              <a:ext cx="2728912" cy="1250950"/>
              <a:chOff x="3014663" y="5006976"/>
              <a:chExt cx="2728912" cy="1250950"/>
            </a:xfrm>
          </p:grpSpPr>
          <p:sp>
            <p:nvSpPr>
              <p:cNvPr id="15" name="Oval 2"/>
              <p:cNvSpPr>
                <a:spLocks noChangeArrowheads="1"/>
              </p:cNvSpPr>
              <p:nvPr/>
            </p:nvSpPr>
            <p:spPr bwMode="auto">
              <a:xfrm>
                <a:off x="3171825" y="500697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6" name="Rectangle 12"/>
              <p:cNvSpPr txBox="1">
                <a:spLocks noChangeArrowheads="1"/>
              </p:cNvSpPr>
              <p:nvPr/>
            </p:nvSpPr>
            <p:spPr bwMode="auto">
              <a:xfrm>
                <a:off x="3014663" y="5501513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Legal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Questions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b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Data Privacy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5735637" y="4150524"/>
              <a:ext cx="2738437" cy="1250950"/>
              <a:chOff x="5880891" y="3853658"/>
              <a:chExt cx="2738437" cy="1250950"/>
            </a:xfrm>
          </p:grpSpPr>
          <p:sp>
            <p:nvSpPr>
              <p:cNvPr id="13" name="Oval 2"/>
              <p:cNvSpPr>
                <a:spLocks noChangeArrowheads="1"/>
              </p:cNvSpPr>
              <p:nvPr/>
            </p:nvSpPr>
            <p:spPr bwMode="auto">
              <a:xfrm>
                <a:off x="6050753" y="3853658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4" name="Rectangle 12"/>
              <p:cNvSpPr txBox="1">
                <a:spLocks noChangeArrowheads="1"/>
              </p:cNvSpPr>
              <p:nvPr/>
            </p:nvSpPr>
            <p:spPr bwMode="auto">
              <a:xfrm>
                <a:off x="5880891" y="4243391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Quality</a:t>
                </a: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Efficiency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256516" y="4150524"/>
              <a:ext cx="2728912" cy="1250950"/>
              <a:chOff x="-77809" y="3722072"/>
              <a:chExt cx="2728912" cy="1250950"/>
            </a:xfrm>
          </p:grpSpPr>
          <p:sp>
            <p:nvSpPr>
              <p:cNvPr id="11" name="Oval 2"/>
              <p:cNvSpPr>
                <a:spLocks noChangeArrowheads="1"/>
              </p:cNvSpPr>
              <p:nvPr/>
            </p:nvSpPr>
            <p:spPr bwMode="auto">
              <a:xfrm>
                <a:off x="79353" y="3722072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2" name="Rectangle 12"/>
              <p:cNvSpPr txBox="1">
                <a:spLocks noChangeArrowheads="1"/>
              </p:cNvSpPr>
              <p:nvPr/>
            </p:nvSpPr>
            <p:spPr bwMode="auto">
              <a:xfrm>
                <a:off x="-77809" y="4218866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Psychology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466725" y="1137549"/>
            <a:ext cx="8142437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de-DE" dirty="0">
                <a:solidFill>
                  <a:srgbClr val="00255C"/>
                </a:solidFill>
              </a:rPr>
              <a:t>Topics </a:t>
            </a:r>
            <a:r>
              <a:rPr lang="de-DE" dirty="0" err="1">
                <a:solidFill>
                  <a:srgbClr val="00255C"/>
                </a:solidFill>
              </a:rPr>
              <a:t>of</a:t>
            </a:r>
            <a:r>
              <a:rPr lang="de-DE" dirty="0">
                <a:solidFill>
                  <a:srgbClr val="00255C"/>
                </a:solidFill>
              </a:rPr>
              <a:t> </a:t>
            </a:r>
            <a:r>
              <a:rPr lang="de-DE" dirty="0" err="1">
                <a:solidFill>
                  <a:srgbClr val="00255C"/>
                </a:solidFill>
              </a:rPr>
              <a:t>the</a:t>
            </a:r>
            <a:r>
              <a:rPr lang="de-DE" dirty="0">
                <a:solidFill>
                  <a:srgbClr val="00255C"/>
                </a:solidFill>
              </a:rPr>
              <a:t> E-</a:t>
            </a:r>
            <a:r>
              <a:rPr lang="de-DE" dirty="0" err="1">
                <a:solidFill>
                  <a:srgbClr val="00255C"/>
                </a:solidFill>
              </a:rPr>
              <a:t>Examination</a:t>
            </a:r>
            <a:r>
              <a:rPr lang="de-DE" dirty="0">
                <a:solidFill>
                  <a:srgbClr val="00255C"/>
                </a:solidFill>
              </a:rPr>
              <a:t> Unit: </a:t>
            </a:r>
            <a:r>
              <a:rPr lang="de-DE" dirty="0" smtClean="0">
                <a:solidFill>
                  <a:srgbClr val="00255C"/>
                </a:solidFill>
              </a:rPr>
              <a:t>Technology – </a:t>
            </a:r>
            <a:r>
              <a:rPr lang="de-DE" dirty="0" err="1" smtClean="0">
                <a:solidFill>
                  <a:srgbClr val="00255C"/>
                </a:solidFill>
              </a:rPr>
              <a:t>Examination</a:t>
            </a:r>
            <a:r>
              <a:rPr lang="de-DE" dirty="0" smtClean="0">
                <a:solidFill>
                  <a:srgbClr val="00255C"/>
                </a:solidFill>
              </a:rPr>
              <a:t> </a:t>
            </a:r>
            <a:r>
              <a:rPr lang="de-DE" dirty="0" err="1" smtClean="0">
                <a:solidFill>
                  <a:srgbClr val="00255C"/>
                </a:solidFill>
              </a:rPr>
              <a:t>Platform</a:t>
            </a:r>
            <a:r>
              <a:rPr lang="de-DE" dirty="0" smtClean="0">
                <a:solidFill>
                  <a:srgbClr val="00255C"/>
                </a:solidFill>
              </a:rPr>
              <a:t> (1)</a:t>
            </a:r>
            <a:endParaRPr lang="de-DE" dirty="0">
              <a:solidFill>
                <a:srgbClr val="00255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1821338"/>
            <a:ext cx="5173463" cy="2598262"/>
          </a:xfrm>
          <a:prstGeom prst="rect">
            <a:avLst/>
          </a:prstGeom>
          <a:solidFill>
            <a:srgbClr val="00255C"/>
          </a:solidFill>
          <a:ln w="381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50105" y="4817746"/>
            <a:ext cx="65232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buFont typeface="Arial" pitchFamily="34" charset="0"/>
              <a:buChar char="•"/>
              <a:defRPr/>
            </a:pP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Many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possible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question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types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integrated</a:t>
            </a:r>
            <a:r>
              <a:rPr lang="de-DE" sz="1600" dirty="0">
                <a:ea typeface="ＭＳ Ｐゴシック"/>
                <a:cs typeface="Arial" panose="020B0604020202020204" pitchFamily="34" charset="0"/>
              </a:rPr>
              <a:t/>
            </a:r>
            <a:br>
              <a:rPr lang="de-DE" sz="1600" dirty="0">
                <a:ea typeface="ＭＳ Ｐゴシック"/>
                <a:cs typeface="Arial" panose="020B0604020202020204" pitchFamily="34" charset="0"/>
              </a:rPr>
            </a:b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Freie Universität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is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predominantly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in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field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social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sciences</a:t>
            </a: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1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Thus: 70%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exams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are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constructed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response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170303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207159" y="1622174"/>
            <a:ext cx="8266915" cy="4540502"/>
            <a:chOff x="207159" y="1622174"/>
            <a:chExt cx="8266915" cy="4540502"/>
          </a:xfrm>
        </p:grpSpPr>
        <p:grpSp>
          <p:nvGrpSpPr>
            <p:cNvPr id="8" name="Gruppieren 28"/>
            <p:cNvGrpSpPr>
              <a:grpSpLocks/>
            </p:cNvGrpSpPr>
            <p:nvPr/>
          </p:nvGrpSpPr>
          <p:grpSpPr bwMode="auto">
            <a:xfrm>
              <a:off x="207159" y="1622174"/>
              <a:ext cx="8266915" cy="3760787"/>
              <a:chOff x="206553" y="1717424"/>
              <a:chExt cx="8266915" cy="3760787"/>
            </a:xfrm>
          </p:grpSpPr>
          <p:sp>
            <p:nvSpPr>
              <p:cNvPr id="18" name="Oval 2"/>
              <p:cNvSpPr>
                <a:spLocks noChangeArrowheads="1"/>
              </p:cNvSpPr>
              <p:nvPr/>
            </p:nvSpPr>
            <p:spPr bwMode="auto">
              <a:xfrm>
                <a:off x="363715" y="261515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9" name="Oval 2"/>
              <p:cNvSpPr>
                <a:spLocks noChangeArrowheads="1"/>
              </p:cNvSpPr>
              <p:nvPr/>
            </p:nvSpPr>
            <p:spPr bwMode="auto">
              <a:xfrm>
                <a:off x="3175981" y="1717424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0" name="Oval 2"/>
              <p:cNvSpPr>
                <a:spLocks noChangeArrowheads="1"/>
              </p:cNvSpPr>
              <p:nvPr/>
            </p:nvSpPr>
            <p:spPr bwMode="auto">
              <a:xfrm>
                <a:off x="5904893" y="2612200"/>
                <a:ext cx="2568575" cy="1250950"/>
              </a:xfrm>
              <a:prstGeom prst="ellipse">
                <a:avLst/>
              </a:prstGeom>
              <a:solidFill>
                <a:srgbClr val="00255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21" name="Rectangle 12"/>
              <p:cNvSpPr txBox="1">
                <a:spLocks noChangeArrowheads="1"/>
              </p:cNvSpPr>
              <p:nvPr/>
            </p:nvSpPr>
            <p:spPr bwMode="auto">
              <a:xfrm>
                <a:off x="206553" y="3114424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Didactics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12"/>
              <p:cNvSpPr txBox="1">
                <a:spLocks noChangeArrowheads="1"/>
              </p:cNvSpPr>
              <p:nvPr/>
            </p:nvSpPr>
            <p:spPr bwMode="auto">
              <a:xfrm>
                <a:off x="2961555" y="2220599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Logistics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endParaRPr lang="de-DE" sz="1400" b="1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23" name="Rectangle 12"/>
              <p:cNvSpPr txBox="1">
                <a:spLocks noChangeArrowheads="1"/>
              </p:cNvSpPr>
              <p:nvPr/>
            </p:nvSpPr>
            <p:spPr bwMode="auto">
              <a:xfrm>
                <a:off x="5708931" y="3105850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Technology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12"/>
              <p:cNvSpPr txBox="1">
                <a:spLocks noChangeArrowheads="1"/>
              </p:cNvSpPr>
              <p:nvPr/>
            </p:nvSpPr>
            <p:spPr bwMode="auto">
              <a:xfrm>
                <a:off x="6167626" y="5198811"/>
                <a:ext cx="2020887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Gewährleisten von Systemsicherheit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Rectangle 12"/>
              <p:cNvSpPr txBox="1">
                <a:spLocks noChangeArrowheads="1"/>
              </p:cNvSpPr>
              <p:nvPr/>
            </p:nvSpPr>
            <p:spPr bwMode="auto">
              <a:xfrm>
                <a:off x="1940762" y="5006976"/>
                <a:ext cx="1871663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Senken der </a:t>
                </a:r>
                <a:b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Verdana" pitchFamily="34" charset="0"/>
                  </a:rPr>
                  <a:t>Einstiegshürden</a:t>
                </a:r>
                <a: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  <a:t/>
                </a:r>
                <a:br>
                  <a:rPr lang="de-DE" sz="1400" dirty="0">
                    <a:solidFill>
                      <a:schemeClr val="bg1"/>
                    </a:solidFill>
                    <a:latin typeface="Verdana" pitchFamily="34" charset="0"/>
                  </a:rPr>
                </a:br>
                <a:endParaRPr lang="de-DE" sz="14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3014663" y="4911726"/>
              <a:ext cx="2728912" cy="1250950"/>
              <a:chOff x="3014663" y="5006976"/>
              <a:chExt cx="2728912" cy="1250950"/>
            </a:xfrm>
          </p:grpSpPr>
          <p:sp>
            <p:nvSpPr>
              <p:cNvPr id="16" name="Oval 2"/>
              <p:cNvSpPr>
                <a:spLocks noChangeArrowheads="1"/>
              </p:cNvSpPr>
              <p:nvPr/>
            </p:nvSpPr>
            <p:spPr bwMode="auto">
              <a:xfrm>
                <a:off x="3171825" y="5006976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7" name="Rectangle 12"/>
              <p:cNvSpPr txBox="1">
                <a:spLocks noChangeArrowheads="1"/>
              </p:cNvSpPr>
              <p:nvPr/>
            </p:nvSpPr>
            <p:spPr bwMode="auto">
              <a:xfrm>
                <a:off x="3014663" y="5501513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Legal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Questions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b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</a:b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Data Privacy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uppieren 9"/>
            <p:cNvGrpSpPr/>
            <p:nvPr/>
          </p:nvGrpSpPr>
          <p:grpSpPr>
            <a:xfrm>
              <a:off x="5735637" y="4150524"/>
              <a:ext cx="2738437" cy="1250950"/>
              <a:chOff x="5880891" y="3853658"/>
              <a:chExt cx="2738437" cy="1250950"/>
            </a:xfrm>
          </p:grpSpPr>
          <p:sp>
            <p:nvSpPr>
              <p:cNvPr id="14" name="Oval 2"/>
              <p:cNvSpPr>
                <a:spLocks noChangeArrowheads="1"/>
              </p:cNvSpPr>
              <p:nvPr/>
            </p:nvSpPr>
            <p:spPr bwMode="auto">
              <a:xfrm>
                <a:off x="6050753" y="3853658"/>
                <a:ext cx="2568575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5" name="Rectangle 12"/>
              <p:cNvSpPr txBox="1">
                <a:spLocks noChangeArrowheads="1"/>
              </p:cNvSpPr>
              <p:nvPr/>
            </p:nvSpPr>
            <p:spPr bwMode="auto">
              <a:xfrm>
                <a:off x="5880891" y="4243391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Quality</a:t>
                </a:r>
              </a:p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and</a:t>
                </a:r>
                <a:r>
                  <a:rPr lang="de-DE" sz="14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 Efficiency</a:t>
                </a:r>
                <a:endParaRPr lang="de-DE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uppieren 10"/>
            <p:cNvGrpSpPr/>
            <p:nvPr/>
          </p:nvGrpSpPr>
          <p:grpSpPr>
            <a:xfrm>
              <a:off x="256516" y="4150524"/>
              <a:ext cx="2728912" cy="1250950"/>
              <a:chOff x="-77809" y="3722072"/>
              <a:chExt cx="2728912" cy="1250950"/>
            </a:xfrm>
          </p:grpSpPr>
          <p:sp>
            <p:nvSpPr>
              <p:cNvPr id="12" name="Oval 2"/>
              <p:cNvSpPr>
                <a:spLocks noChangeArrowheads="1"/>
              </p:cNvSpPr>
              <p:nvPr/>
            </p:nvSpPr>
            <p:spPr bwMode="auto">
              <a:xfrm>
                <a:off x="79353" y="3722072"/>
                <a:ext cx="2570163" cy="1250950"/>
              </a:xfrm>
              <a:prstGeom prst="ellipse">
                <a:avLst/>
              </a:prstGeom>
              <a:solidFill>
                <a:srgbClr val="00255C">
                  <a:alpha val="2000"/>
                </a:srgbClr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de-DE">
                  <a:ea typeface="ＭＳ Ｐゴシック"/>
                </a:endParaRPr>
              </a:p>
            </p:txBody>
          </p:sp>
          <p:sp>
            <p:nvSpPr>
              <p:cNvPr id="13" name="Rectangle 12"/>
              <p:cNvSpPr txBox="1">
                <a:spLocks noChangeArrowheads="1"/>
              </p:cNvSpPr>
              <p:nvPr/>
            </p:nvSpPr>
            <p:spPr bwMode="auto">
              <a:xfrm>
                <a:off x="-77809" y="4218866"/>
                <a:ext cx="2728912" cy="40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9388" lvl="1" algn="ctr">
                  <a:spcBef>
                    <a:spcPct val="20000"/>
                  </a:spcBef>
                  <a:buClr>
                    <a:srgbClr val="4D4D4D"/>
                  </a:buClr>
                </a:pPr>
                <a:r>
                  <a:rPr lang="de-DE" sz="1400" b="1" dirty="0" err="1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Psychology</a:t>
                </a:r>
                <a:endParaRPr lang="de-DE" sz="11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466725" y="1137549"/>
            <a:ext cx="867727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4D4D4D"/>
              </a:buClr>
            </a:pPr>
            <a:r>
              <a:rPr lang="de-DE" dirty="0">
                <a:solidFill>
                  <a:srgbClr val="00255C"/>
                </a:solidFill>
              </a:rPr>
              <a:t>Topics </a:t>
            </a:r>
            <a:r>
              <a:rPr lang="de-DE" dirty="0" err="1">
                <a:solidFill>
                  <a:srgbClr val="00255C"/>
                </a:solidFill>
              </a:rPr>
              <a:t>of</a:t>
            </a:r>
            <a:r>
              <a:rPr lang="de-DE" dirty="0">
                <a:solidFill>
                  <a:srgbClr val="00255C"/>
                </a:solidFill>
              </a:rPr>
              <a:t> </a:t>
            </a:r>
            <a:r>
              <a:rPr lang="de-DE" dirty="0" err="1">
                <a:solidFill>
                  <a:srgbClr val="00255C"/>
                </a:solidFill>
              </a:rPr>
              <a:t>the</a:t>
            </a:r>
            <a:r>
              <a:rPr lang="de-DE" dirty="0">
                <a:solidFill>
                  <a:srgbClr val="00255C"/>
                </a:solidFill>
              </a:rPr>
              <a:t> E-</a:t>
            </a:r>
            <a:r>
              <a:rPr lang="de-DE" dirty="0" err="1">
                <a:solidFill>
                  <a:srgbClr val="00255C"/>
                </a:solidFill>
              </a:rPr>
              <a:t>Examination</a:t>
            </a:r>
            <a:r>
              <a:rPr lang="de-DE" dirty="0">
                <a:solidFill>
                  <a:srgbClr val="00255C"/>
                </a:solidFill>
              </a:rPr>
              <a:t> Unit: Technology </a:t>
            </a:r>
            <a:r>
              <a:rPr lang="de-DE" dirty="0" smtClean="0">
                <a:solidFill>
                  <a:srgbClr val="00255C"/>
                </a:solidFill>
              </a:rPr>
              <a:t>– </a:t>
            </a:r>
            <a:r>
              <a:rPr lang="de-DE" dirty="0" err="1" smtClean="0">
                <a:solidFill>
                  <a:srgbClr val="00255C"/>
                </a:solidFill>
              </a:rPr>
              <a:t>Examination</a:t>
            </a:r>
            <a:r>
              <a:rPr lang="de-DE" dirty="0" smtClean="0">
                <a:solidFill>
                  <a:srgbClr val="00255C"/>
                </a:solidFill>
              </a:rPr>
              <a:t> </a:t>
            </a:r>
            <a:r>
              <a:rPr lang="de-DE" dirty="0" err="1" smtClean="0">
                <a:solidFill>
                  <a:srgbClr val="00255C"/>
                </a:solidFill>
              </a:rPr>
              <a:t>Platform</a:t>
            </a:r>
            <a:r>
              <a:rPr lang="de-DE" dirty="0" smtClean="0">
                <a:solidFill>
                  <a:srgbClr val="00255C"/>
                </a:solidFill>
              </a:rPr>
              <a:t> (2)</a:t>
            </a:r>
            <a:endParaRPr lang="de-DE" dirty="0">
              <a:solidFill>
                <a:srgbClr val="00255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7"/>
          <p:cNvSpPr>
            <a:spLocks noChangeArrowheads="1"/>
          </p:cNvSpPr>
          <p:nvPr/>
        </p:nvSpPr>
        <p:spPr bwMode="auto">
          <a:xfrm>
            <a:off x="590548" y="1668463"/>
            <a:ext cx="85534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lvl="1" indent="-176213">
              <a:buFont typeface="Arial" pitchFamily="34" charset="0"/>
              <a:buChar char="•"/>
              <a:defRPr/>
            </a:pP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Reduce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Risk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Cheating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</a:p>
          <a:p>
            <a:pPr marL="176213" lvl="1" indent="-176213">
              <a:buFont typeface="Arial" pitchFamily="34" charset="0"/>
              <a:buChar char="•"/>
              <a:defRPr/>
            </a:pPr>
            <a:endParaRPr lang="de-DE" sz="1600" b="1" dirty="0" smtClean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cs typeface="Arial" panose="020B0604020202020204" pitchFamily="34" charset="0"/>
              </a:rPr>
              <a:t>Randomization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of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question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order</a:t>
            </a:r>
            <a:endParaRPr lang="de-DE" sz="1600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cs typeface="Arial" panose="020B0604020202020204" pitchFamily="34" charset="0"/>
              </a:rPr>
              <a:t>Randomization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of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answer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order</a:t>
            </a:r>
            <a:endParaRPr lang="de-DE" sz="1600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cs typeface="Arial" panose="020B0604020202020204" pitchFamily="34" charset="0"/>
              </a:rPr>
              <a:t>Create different </a:t>
            </a:r>
            <a:r>
              <a:rPr lang="de-DE" sz="1600" dirty="0" err="1" smtClean="0">
                <a:cs typeface="Arial" panose="020B0604020202020204" pitchFamily="34" charset="0"/>
              </a:rPr>
              <a:t>exams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for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any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student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from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br>
              <a:rPr lang="de-DE" sz="1600" dirty="0" smtClean="0">
                <a:cs typeface="Arial" panose="020B0604020202020204" pitchFamily="34" charset="0"/>
              </a:rPr>
            </a:br>
            <a:r>
              <a:rPr lang="de-DE" sz="1600" dirty="0" smtClean="0">
                <a:cs typeface="Arial" panose="020B0604020202020204" pitchFamily="34" charset="0"/>
              </a:rPr>
              <a:t>a </a:t>
            </a:r>
            <a:r>
              <a:rPr lang="de-DE" sz="1600" dirty="0" err="1" smtClean="0">
                <a:cs typeface="Arial" panose="020B0604020202020204" pitchFamily="34" charset="0"/>
              </a:rPr>
              <a:t>group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of</a:t>
            </a:r>
            <a:r>
              <a:rPr lang="de-DE" sz="1600" dirty="0" smtClean="0">
                <a:cs typeface="Arial" panose="020B0604020202020204" pitchFamily="34" charset="0"/>
              </a:rPr>
              <a:t> „</a:t>
            </a:r>
            <a:r>
              <a:rPr lang="de-DE" sz="1600" dirty="0" err="1" smtClean="0">
                <a:cs typeface="Arial" panose="020B0604020202020204" pitchFamily="34" charset="0"/>
              </a:rPr>
              <a:t>equal</a:t>
            </a:r>
            <a:r>
              <a:rPr lang="de-DE" sz="1600" dirty="0" smtClean="0">
                <a:cs typeface="Arial" panose="020B0604020202020204" pitchFamily="34" charset="0"/>
              </a:rPr>
              <a:t>“ </a:t>
            </a:r>
            <a:r>
              <a:rPr lang="de-DE" sz="1600" dirty="0" err="1" smtClean="0">
                <a:cs typeface="Arial" panose="020B0604020202020204" pitchFamily="34" charset="0"/>
              </a:rPr>
              <a:t>questions</a:t>
            </a:r>
            <a:r>
              <a:rPr lang="de-DE" sz="1600" dirty="0" smtClean="0">
                <a:cs typeface="Arial" panose="020B0604020202020204" pitchFamily="34" charset="0"/>
              </a:rPr>
              <a:t>.</a:t>
            </a: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>
              <a:cs typeface="Arial" panose="020B0604020202020204" pitchFamily="34" charset="0"/>
            </a:endParaRPr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Secure Browser</a:t>
            </a:r>
            <a:b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</a:br>
            <a:endParaRPr lang="de-DE" sz="1600" b="1" dirty="0" smtClean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cs typeface="Arial" panose="020B0604020202020204" pitchFamily="34" charset="0"/>
              </a:rPr>
              <a:t>Detects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being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run</a:t>
            </a:r>
            <a:r>
              <a:rPr lang="de-DE" sz="1600" dirty="0" smtClean="0">
                <a:cs typeface="Arial" panose="020B0604020202020204" pitchFamily="34" charset="0"/>
              </a:rPr>
              <a:t> a VM</a:t>
            </a: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cs typeface="Arial" panose="020B0604020202020204" pitchFamily="34" charset="0"/>
              </a:rPr>
              <a:t>Available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for</a:t>
            </a:r>
            <a:r>
              <a:rPr lang="de-DE" sz="1600" dirty="0" smtClean="0">
                <a:cs typeface="Arial" panose="020B0604020202020204" pitchFamily="34" charset="0"/>
              </a:rPr>
              <a:t> Microsoft Windows </a:t>
            </a:r>
            <a:r>
              <a:rPr lang="de-DE" sz="1600" dirty="0" err="1" smtClean="0">
                <a:cs typeface="Arial" panose="020B0604020202020204" pitchFamily="34" charset="0"/>
              </a:rPr>
              <a:t>only</a:t>
            </a:r>
            <a:endParaRPr lang="de-DE" sz="1600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>
                <a:cs typeface="Arial" panose="020B0604020202020204" pitchFamily="34" charset="0"/>
              </a:rPr>
              <a:t>Not </a:t>
            </a:r>
            <a:r>
              <a:rPr lang="de-DE" sz="1600" dirty="0" smtClean="0">
                <a:cs typeface="Arial" panose="020B0604020202020204" pitchFamily="34" charset="0"/>
              </a:rPr>
              <a:t>in </a:t>
            </a:r>
            <a:r>
              <a:rPr lang="de-DE" sz="1600" dirty="0" err="1" smtClean="0">
                <a:cs typeface="Arial" panose="020B0604020202020204" pitchFamily="34" charset="0"/>
              </a:rPr>
              <a:t>use</a:t>
            </a:r>
            <a:r>
              <a:rPr lang="de-DE" sz="1600" dirty="0" smtClean="0">
                <a:cs typeface="Arial" panose="020B0604020202020204" pitchFamily="34" charset="0"/>
              </a:rPr>
              <a:t> at </a:t>
            </a:r>
            <a:r>
              <a:rPr lang="de-DE" sz="1600" dirty="0">
                <a:cs typeface="Arial" panose="020B0604020202020204" pitchFamily="34" charset="0"/>
              </a:rPr>
              <a:t>Freie </a:t>
            </a:r>
            <a:r>
              <a:rPr lang="de-DE" sz="1600" dirty="0" smtClean="0">
                <a:cs typeface="Arial" panose="020B0604020202020204" pitchFamily="34" charset="0"/>
              </a:rPr>
              <a:t>Universität at </a:t>
            </a:r>
            <a:r>
              <a:rPr lang="de-DE" sz="1600" dirty="0" err="1" smtClean="0">
                <a:cs typeface="Arial" panose="020B0604020202020204" pitchFamily="34" charset="0"/>
              </a:rPr>
              <a:t>the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moment</a:t>
            </a:r>
            <a:endParaRPr lang="de-DE" sz="1600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>
              <a:cs typeface="Arial" panose="020B0604020202020204" pitchFamily="34" charset="0"/>
            </a:endParaRPr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de-DE" sz="1600" b="1" dirty="0" err="1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Stability</a:t>
            </a:r>
            <a:endParaRPr lang="de-DE" sz="1600" b="1" dirty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176213" lvl="1" indent="-176213">
              <a:buFont typeface="Arial" pitchFamily="34" charset="0"/>
              <a:buChar char="•"/>
              <a:defRPr/>
            </a:pPr>
            <a:endParaRPr lang="de-DE" sz="1600" b="1" dirty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>
                <a:cs typeface="Arial" panose="020B0604020202020204" pitchFamily="34" charset="0"/>
              </a:rPr>
              <a:t>Permanent </a:t>
            </a:r>
            <a:r>
              <a:rPr lang="de-DE" sz="1600" dirty="0" err="1">
                <a:cs typeface="Arial" panose="020B0604020202020204" pitchFamily="34" charset="0"/>
              </a:rPr>
              <a:t>connection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>
                <a:cs typeface="Arial" panose="020B0604020202020204" pitchFamily="34" charset="0"/>
              </a:rPr>
              <a:t>to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>
                <a:cs typeface="Arial" panose="020B0604020202020204" pitchFamily="34" charset="0"/>
              </a:rPr>
              <a:t>the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>
                <a:cs typeface="Arial" panose="020B0604020202020204" pitchFamily="34" charset="0"/>
              </a:rPr>
              <a:t>examination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>
                <a:cs typeface="Arial" panose="020B0604020202020204" pitchFamily="34" charset="0"/>
              </a:rPr>
              <a:t>server</a:t>
            </a:r>
            <a:endParaRPr lang="de-DE" sz="1600" dirty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>
                <a:cs typeface="Arial" panose="020B0604020202020204" pitchFamily="34" charset="0"/>
              </a:rPr>
              <a:t>SR </a:t>
            </a:r>
            <a:r>
              <a:rPr lang="de-DE" sz="1600" dirty="0" err="1">
                <a:cs typeface="Arial" panose="020B0604020202020204" pitchFamily="34" charset="0"/>
              </a:rPr>
              <a:t>questions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>
                <a:cs typeface="Arial" panose="020B0604020202020204" pitchFamily="34" charset="0"/>
              </a:rPr>
              <a:t>saved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>
                <a:cs typeface="Arial" panose="020B0604020202020204" pitchFamily="34" charset="0"/>
              </a:rPr>
              <a:t>immediately</a:t>
            </a:r>
            <a:r>
              <a:rPr lang="de-DE" sz="1600" dirty="0">
                <a:cs typeface="Arial" panose="020B0604020202020204" pitchFamily="34" charset="0"/>
              </a:rPr>
              <a:t> on </a:t>
            </a:r>
            <a:r>
              <a:rPr lang="de-DE" sz="1600" dirty="0" err="1">
                <a:cs typeface="Arial" panose="020B0604020202020204" pitchFamily="34" charset="0"/>
              </a:rPr>
              <a:t>server</a:t>
            </a:r>
            <a:endParaRPr lang="de-DE" sz="1600" dirty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>
                <a:cs typeface="Arial" panose="020B0604020202020204" pitchFamily="34" charset="0"/>
              </a:rPr>
              <a:t>QR </a:t>
            </a:r>
            <a:r>
              <a:rPr lang="de-DE" sz="1600" dirty="0" err="1">
                <a:cs typeface="Arial" panose="020B0604020202020204" pitchFamily="34" charset="0"/>
              </a:rPr>
              <a:t>questions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>
                <a:cs typeface="Arial" panose="020B0604020202020204" pitchFamily="34" charset="0"/>
              </a:rPr>
              <a:t>saved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>
                <a:cs typeface="Arial" panose="020B0604020202020204" pitchFamily="34" charset="0"/>
              </a:rPr>
              <a:t>every</a:t>
            </a:r>
            <a:r>
              <a:rPr lang="de-DE" sz="1600" dirty="0">
                <a:cs typeface="Arial" panose="020B0604020202020204" pitchFamily="34" charset="0"/>
              </a:rPr>
              <a:t> 30secs on </a:t>
            </a:r>
            <a:r>
              <a:rPr lang="de-DE" sz="1600" dirty="0" err="1">
                <a:cs typeface="Arial" panose="020B0604020202020204" pitchFamily="34" charset="0"/>
              </a:rPr>
              <a:t>server</a:t>
            </a:r>
            <a:r>
              <a:rPr lang="de-DE" sz="1600" dirty="0">
                <a:cs typeface="Arial" panose="020B0604020202020204" pitchFamily="34" charset="0"/>
              </a:rPr>
              <a:t> (</a:t>
            </a:r>
            <a:r>
              <a:rPr lang="de-DE" sz="1600" dirty="0" err="1">
                <a:cs typeface="Arial" panose="020B0604020202020204" pitchFamily="34" charset="0"/>
              </a:rPr>
              <a:t>every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>
                <a:cs typeface="Arial" panose="020B0604020202020204" pitchFamily="34" charset="0"/>
              </a:rPr>
              <a:t>revision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>
                <a:cs typeface="Arial" panose="020B0604020202020204" pitchFamily="34" charset="0"/>
              </a:rPr>
              <a:t>saved</a:t>
            </a:r>
            <a:r>
              <a:rPr lang="de-DE" sz="1600" dirty="0">
                <a:cs typeface="Arial" panose="020B0604020202020204" pitchFamily="34" charset="0"/>
              </a:rPr>
              <a:t> </a:t>
            </a:r>
            <a:r>
              <a:rPr lang="de-DE" sz="1600" dirty="0" err="1">
                <a:cs typeface="Arial" panose="020B0604020202020204" pitchFamily="34" charset="0"/>
              </a:rPr>
              <a:t>separately</a:t>
            </a:r>
            <a:r>
              <a:rPr lang="de-DE" sz="1600" dirty="0">
                <a:cs typeface="Arial" panose="020B0604020202020204" pitchFamily="34" charset="0"/>
              </a:rPr>
              <a:t>)</a:t>
            </a: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>
              <a:cs typeface="Arial" panose="020B0604020202020204" pitchFamily="34" charset="0"/>
            </a:endParaRPr>
          </a:p>
          <a:p>
            <a:pPr marL="176213" lvl="1" indent="-176213">
              <a:buFont typeface="Arial" pitchFamily="34" charset="0"/>
              <a:buChar char="•"/>
              <a:defRPr/>
            </a:pPr>
            <a:endParaRPr lang="de-DE" sz="1600" b="1" dirty="0" smtClean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176213" lvl="1" indent="-176213">
              <a:buFont typeface="Arial" pitchFamily="34" charset="0"/>
              <a:buChar char="•"/>
              <a:defRPr/>
            </a:pPr>
            <a:endParaRPr lang="de-DE" sz="1600" b="1" dirty="0" smtClean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0" y="1122363"/>
            <a:ext cx="9153525" cy="1897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011488" y="3048000"/>
            <a:ext cx="5705000" cy="312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6700" indent="-266700"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endParaRPr lang="de-DE" dirty="0">
              <a:solidFill>
                <a:srgbClr val="AAAAAA"/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The e-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examination</a:t>
            </a: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centre</a:t>
            </a:r>
            <a:endParaRPr lang="de-DE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endParaRPr lang="de-DE" dirty="0">
              <a:solidFill>
                <a:srgbClr val="003366"/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Development 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division</a:t>
            </a: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 e-</a:t>
            </a:r>
            <a:r>
              <a:rPr lang="de-DE" dirty="0" err="1">
                <a:solidFill>
                  <a:schemeClr val="tx2"/>
                </a:solidFill>
                <a:cs typeface="Arial" panose="020B0604020202020204" pitchFamily="34" charset="0"/>
              </a:rPr>
              <a:t>e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xaminations</a:t>
            </a:r>
            <a:endParaRPr lang="de-DE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endParaRPr lang="de-DE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Topics 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devision</a:t>
            </a:r>
            <a:r>
              <a:rPr lang="de-DE" dirty="0" smtClean="0">
                <a:solidFill>
                  <a:schemeClr val="tx2"/>
                </a:solidFill>
                <a:cs typeface="Arial" panose="020B0604020202020204" pitchFamily="34" charset="0"/>
              </a:rPr>
              <a:t> e-</a:t>
            </a:r>
            <a:r>
              <a:rPr lang="de-DE" dirty="0" err="1">
                <a:solidFill>
                  <a:schemeClr val="tx2"/>
                </a:solidFill>
                <a:cs typeface="Arial" panose="020B0604020202020204" pitchFamily="34" charset="0"/>
              </a:rPr>
              <a:t>e</a:t>
            </a:r>
            <a:r>
              <a:rPr lang="de-DE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xaminations</a:t>
            </a:r>
            <a:endParaRPr lang="de-DE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</a:pPr>
            <a:endParaRPr lang="de-DE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66700" indent="-266700">
              <a:lnSpc>
                <a:spcPct val="70000"/>
              </a:lnSpc>
              <a:spcBef>
                <a:spcPct val="20000"/>
              </a:spcBef>
              <a:buClr>
                <a:srgbClr val="4D4D4D"/>
              </a:buClr>
              <a:buFontTx/>
              <a:buChar char="•"/>
            </a:pPr>
            <a:r>
              <a:rPr lang="de-DE" b="1" dirty="0" smtClean="0">
                <a:solidFill>
                  <a:srgbClr val="003366"/>
                </a:solidFill>
                <a:cs typeface="Arial" panose="020B0604020202020204" pitchFamily="34" charset="0"/>
              </a:rPr>
              <a:t>Further </a:t>
            </a:r>
            <a:r>
              <a:rPr lang="de-DE" b="1" dirty="0" err="1" smtClean="0">
                <a:solidFill>
                  <a:srgbClr val="003366"/>
                </a:solidFill>
                <a:cs typeface="Arial" panose="020B0604020202020204" pitchFamily="34" charset="0"/>
              </a:rPr>
              <a:t>information</a:t>
            </a:r>
            <a:endParaRPr lang="de-DE" b="1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66725" y="1135063"/>
            <a:ext cx="217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00255C"/>
                </a:solidFill>
              </a:rPr>
              <a:t>FU E-Examinations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0" y="1112838"/>
            <a:ext cx="6118225" cy="10795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3025775" y="1587500"/>
            <a:ext cx="6118225" cy="1193800"/>
          </a:xfrm>
          <a:prstGeom prst="rect">
            <a:avLst/>
          </a:prstGeom>
          <a:solidFill>
            <a:srgbClr val="A6B8CA">
              <a:alpha val="6588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  <a:p>
            <a:pPr algn="ctr"/>
            <a:endParaRPr lang="de-DE"/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3059113" y="1685925"/>
            <a:ext cx="5321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de-DE" sz="4000" dirty="0" err="1" smtClean="0">
                <a:solidFill>
                  <a:schemeClr val="bg2"/>
                </a:solidFill>
                <a:latin typeface="Verdana" pitchFamily="34" charset="0"/>
              </a:rPr>
              <a:t>Structure</a:t>
            </a:r>
            <a:endParaRPr lang="de-DE" sz="4000" dirty="0">
              <a:solidFill>
                <a:schemeClr val="bg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887413"/>
            <a:ext cx="6024563" cy="26987"/>
          </a:xfrm>
        </p:spPr>
        <p:txBody>
          <a:bodyPr/>
          <a:lstStyle/>
          <a:p>
            <a:pPr eaLnBrk="1" hangingPunct="1"/>
            <a:r>
              <a:rPr lang="de-DE" dirty="0" smtClean="0"/>
              <a:t>Further </a:t>
            </a:r>
            <a:r>
              <a:rPr lang="de-DE" dirty="0"/>
              <a:t>I</a:t>
            </a:r>
            <a:r>
              <a:rPr lang="de-DE" dirty="0" smtClean="0"/>
              <a:t>nformation</a:t>
            </a:r>
            <a:endParaRPr lang="de-DE" sz="2400" b="1" dirty="0" smtClean="0">
              <a:sym typeface="Wingdings" pitchFamily="2" charset="2"/>
            </a:endParaRP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82613" y="1700213"/>
            <a:ext cx="7951787" cy="4633912"/>
          </a:xfrm>
        </p:spPr>
        <p:txBody>
          <a:bodyPr/>
          <a:lstStyle/>
          <a:p>
            <a:pPr marL="177800" indent="-177800" eaLnBrk="1" hangingPunct="1"/>
            <a:r>
              <a:rPr lang="de-DE" sz="1200" dirty="0" smtClean="0"/>
              <a:t>E-Examinations at Freie Universität Berlin</a:t>
            </a:r>
            <a:br>
              <a:rPr lang="de-DE" sz="1200" dirty="0" smtClean="0"/>
            </a:br>
            <a:r>
              <a:rPr lang="de-DE" sz="1200" dirty="0" smtClean="0">
                <a:hlinkClick r:id="rId3"/>
              </a:rPr>
              <a:t>http://www.e-examinations.fu-berlin.de</a:t>
            </a:r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600" dirty="0" smtClean="0"/>
          </a:p>
          <a:p>
            <a:pPr marL="177800" indent="-177800" eaLnBrk="1" hangingPunct="1"/>
            <a:r>
              <a:rPr lang="de-DE" sz="1200" dirty="0" err="1" smtClean="0"/>
              <a:t>Crisp</a:t>
            </a:r>
            <a:r>
              <a:rPr lang="de-DE" sz="1200" dirty="0" smtClean="0"/>
              <a:t>, G. (2009): „Interactive e-Assessment: </a:t>
            </a:r>
            <a:r>
              <a:rPr lang="de-DE" sz="1200" dirty="0" err="1" smtClean="0"/>
              <a:t>moving</a:t>
            </a:r>
            <a:r>
              <a:rPr lang="de-DE" sz="1200" dirty="0" smtClean="0"/>
              <a:t> </a:t>
            </a:r>
            <a:r>
              <a:rPr lang="de-DE" sz="1200" dirty="0" err="1" smtClean="0"/>
              <a:t>beyond</a:t>
            </a:r>
            <a:r>
              <a:rPr lang="de-DE" sz="1200" dirty="0" smtClean="0"/>
              <a:t> multiple </a:t>
            </a:r>
            <a:r>
              <a:rPr lang="de-DE" sz="1200" dirty="0" err="1" smtClean="0"/>
              <a:t>choice</a:t>
            </a:r>
            <a:r>
              <a:rPr lang="de-DE" sz="1200" dirty="0" smtClean="0"/>
              <a:t> </a:t>
            </a:r>
            <a:r>
              <a:rPr lang="de-DE" sz="1200" dirty="0" err="1" smtClean="0"/>
              <a:t>questions</a:t>
            </a:r>
            <a:r>
              <a:rPr lang="de-DE" sz="1200" dirty="0" smtClean="0"/>
              <a:t>“, Online </a:t>
            </a:r>
            <a:r>
              <a:rPr lang="de-DE" sz="1200" dirty="0"/>
              <a:t>im Internet: </a:t>
            </a:r>
            <a:r>
              <a:rPr lang="de-DE" sz="1200" dirty="0" smtClean="0">
                <a:hlinkClick r:id="rId4"/>
              </a:rPr>
              <a:t>http://eli.elc.edu.sa/2009/content/Crisp%5Bresearch%5D.pdf</a:t>
            </a:r>
            <a:r>
              <a:rPr lang="de-DE" sz="1200" dirty="0" smtClean="0"/>
              <a:t> </a:t>
            </a:r>
            <a:br>
              <a:rPr lang="de-DE" sz="1200" dirty="0" smtClean="0"/>
            </a:br>
            <a:r>
              <a:rPr lang="de-DE" sz="1200" dirty="0" smtClean="0"/>
              <a:t>(last </a:t>
            </a:r>
            <a:r>
              <a:rPr lang="de-DE" sz="1200" dirty="0" err="1" smtClean="0"/>
              <a:t>accessed</a:t>
            </a:r>
            <a:r>
              <a:rPr lang="de-DE" sz="1200" dirty="0" smtClean="0"/>
              <a:t> 05/18/2012)</a:t>
            </a:r>
          </a:p>
          <a:p>
            <a:pPr marL="177800" indent="-177800" eaLnBrk="1" hangingPunct="1"/>
            <a:endParaRPr lang="de-DE" sz="1200" dirty="0"/>
          </a:p>
          <a:p>
            <a:pPr marL="177800" indent="-177800" eaLnBrk="1" hangingPunct="1"/>
            <a:r>
              <a:rPr lang="de-DE" sz="1200" dirty="0" smtClean="0"/>
              <a:t>Schulz, A. &amp; </a:t>
            </a:r>
            <a:r>
              <a:rPr lang="de-DE" sz="1200" dirty="0" err="1" smtClean="0"/>
              <a:t>Apostolopoulos</a:t>
            </a:r>
            <a:r>
              <a:rPr lang="de-DE" sz="1200" dirty="0" smtClean="0"/>
              <a:t>, N. (2011): „E-Examinations </a:t>
            </a:r>
            <a:r>
              <a:rPr lang="de-DE" sz="1200" dirty="0" err="1" smtClean="0"/>
              <a:t>Put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Test – Potenziale </a:t>
            </a:r>
            <a:r>
              <a:rPr lang="de-DE" sz="1200" dirty="0" err="1" smtClean="0"/>
              <a:t>Computergestützer</a:t>
            </a:r>
            <a:r>
              <a:rPr lang="de-DE" sz="1200" dirty="0" smtClean="0"/>
              <a:t> Prüfungen“, in: „Hamburger eLearning Magazin - #07 </a:t>
            </a:r>
            <a:r>
              <a:rPr lang="de-DE" sz="1200" dirty="0" err="1" smtClean="0"/>
              <a:t>eAssessment</a:t>
            </a:r>
            <a:r>
              <a:rPr lang="de-DE" sz="1200" dirty="0" smtClean="0"/>
              <a:t> auf dem Prüfstand“, Online </a:t>
            </a:r>
            <a:r>
              <a:rPr lang="de-DE" sz="1200" dirty="0"/>
              <a:t>im Internet: </a:t>
            </a:r>
            <a:r>
              <a:rPr lang="de-DE" sz="1200" dirty="0">
                <a:hlinkClick r:id="rId5"/>
              </a:rPr>
              <a:t>http://</a:t>
            </a:r>
            <a:r>
              <a:rPr lang="de-DE" sz="1200" dirty="0" smtClean="0">
                <a:hlinkClick r:id="rId5"/>
              </a:rPr>
              <a:t>www.uni-hamburg.de/eLearning/eCommunity/Hamburger_eLearning_Magazin/eLearningMagazin_07.pdf</a:t>
            </a:r>
            <a:r>
              <a:rPr lang="de-DE" sz="1200" dirty="0" smtClean="0"/>
              <a:t> (last </a:t>
            </a:r>
            <a:r>
              <a:rPr lang="de-DE" sz="1200" dirty="0" err="1" smtClean="0"/>
              <a:t>accessed</a:t>
            </a:r>
            <a:r>
              <a:rPr lang="de-DE" sz="1200" dirty="0" smtClean="0"/>
              <a:t> 05/18/2012)</a:t>
            </a:r>
          </a:p>
          <a:p>
            <a:pPr marL="177800" indent="-177800" eaLnBrk="1" hangingPunct="1"/>
            <a:endParaRPr lang="de-DE" sz="1200" dirty="0" smtClean="0"/>
          </a:p>
          <a:p>
            <a:pPr marL="177800" indent="-177800" eaLnBrk="1" hangingPunct="1"/>
            <a:r>
              <a:rPr lang="de-DE" sz="1200" dirty="0" err="1" smtClean="0"/>
              <a:t>Niehus</a:t>
            </a:r>
            <a:r>
              <a:rPr lang="de-DE" sz="1200" dirty="0" smtClean="0"/>
              <a:t>, N. &amp; Fischer, E. (2010): „Prüfungsrecht - 5. Auflage“, C.H. Beck, München, S.12ff.</a:t>
            </a:r>
          </a:p>
          <a:p>
            <a:pPr marL="177800" indent="-177800" eaLnBrk="1" hangingPunct="1"/>
            <a:endParaRPr lang="de-DE" sz="1200" dirty="0"/>
          </a:p>
          <a:p>
            <a:pPr marL="177800" indent="-177800" eaLnBrk="1" hangingPunct="1"/>
            <a:r>
              <a:rPr lang="de-DE" sz="1200" dirty="0" smtClean="0"/>
              <a:t>„Mehr Spaß beim Statistiklernen“, erschienen in: Focus 12/2005, vom 21.03.2005, S.98, Online </a:t>
            </a:r>
            <a:r>
              <a:rPr lang="de-DE" sz="1200" dirty="0"/>
              <a:t>im Internet: </a:t>
            </a:r>
            <a:r>
              <a:rPr lang="de-DE" sz="1200" dirty="0" smtClean="0">
                <a:hlinkClick r:id="rId6"/>
              </a:rPr>
              <a:t>http</a:t>
            </a:r>
            <a:r>
              <a:rPr lang="de-DE" sz="1200" dirty="0">
                <a:hlinkClick r:id="rId6"/>
              </a:rPr>
              <a:t>://</a:t>
            </a:r>
            <a:r>
              <a:rPr lang="de-DE" sz="1200" dirty="0" smtClean="0">
                <a:hlinkClick r:id="rId6"/>
              </a:rPr>
              <a:t>www.statistiklabor.de/de/news/Presseartikel/Focus-12-05/index.html</a:t>
            </a:r>
            <a:r>
              <a:rPr lang="de-DE" sz="1200" dirty="0" smtClean="0"/>
              <a:t> (last </a:t>
            </a:r>
            <a:r>
              <a:rPr lang="de-DE" sz="1200" dirty="0" err="1" smtClean="0"/>
              <a:t>accessed</a:t>
            </a:r>
            <a:r>
              <a:rPr lang="de-DE" sz="1200" dirty="0" smtClean="0"/>
              <a:t> 05/18/2005)</a:t>
            </a:r>
          </a:p>
          <a:p>
            <a:pPr marL="177800" indent="-177800" eaLnBrk="1" hangingPunct="1"/>
            <a:endParaRPr lang="de-DE" sz="1200" dirty="0"/>
          </a:p>
          <a:p>
            <a:pPr marL="177800" indent="-177800" eaLnBrk="1" hangingPunct="1"/>
            <a:r>
              <a:rPr lang="de-DE" sz="1200" dirty="0"/>
              <a:t>Schulz, A. &amp; </a:t>
            </a:r>
            <a:r>
              <a:rPr lang="de-DE" sz="1200" dirty="0" err="1"/>
              <a:t>Apostolopoulos</a:t>
            </a:r>
            <a:r>
              <a:rPr lang="de-DE" sz="1200" dirty="0"/>
              <a:t>, N. (2014). E-Examinations at a </a:t>
            </a:r>
            <a:r>
              <a:rPr lang="de-DE" sz="1200" dirty="0" err="1"/>
              <a:t>Glance</a:t>
            </a:r>
            <a:r>
              <a:rPr lang="de-DE" sz="1200" dirty="0"/>
              <a:t>. Die Computerisierung des Prüfungswesens an der Freien Universität Berlin. In T. </a:t>
            </a:r>
            <a:r>
              <a:rPr lang="de-DE" sz="1200" dirty="0" err="1"/>
              <a:t>Škerlak</a:t>
            </a:r>
            <a:r>
              <a:rPr lang="de-DE" sz="1200" dirty="0"/>
              <a:t>, H. Kaufmann &amp; G. Bachmann (Hrsg.), </a:t>
            </a:r>
            <a:r>
              <a:rPr lang="de-DE" sz="1200" i="1" dirty="0"/>
              <a:t>Lernumgebungen an der Hochschule. Auf dem Weg zum Campus von morgen </a:t>
            </a:r>
            <a:r>
              <a:rPr lang="de-DE" sz="1200" dirty="0"/>
              <a:t>(S. 283-298). Medien in der Wissenschaft, 66. Münster/New York: </a:t>
            </a:r>
            <a:r>
              <a:rPr lang="de-DE" sz="1200" dirty="0" err="1"/>
              <a:t>Waxmann</a:t>
            </a:r>
            <a:r>
              <a:rPr lang="de-DE" sz="1200" dirty="0"/>
              <a:t>. </a:t>
            </a:r>
          </a:p>
          <a:p>
            <a:pPr marL="177800" indent="-177800" eaLnBrk="1" hangingPunct="1"/>
            <a:endParaRPr lang="de-DE" sz="1200" dirty="0" smtClean="0"/>
          </a:p>
        </p:txBody>
      </p:sp>
      <p:sp>
        <p:nvSpPr>
          <p:cNvPr id="70662" name="Rectangle 4"/>
          <p:cNvSpPr>
            <a:spLocks noChangeArrowheads="1"/>
          </p:cNvSpPr>
          <p:nvPr/>
        </p:nvSpPr>
        <p:spPr bwMode="auto">
          <a:xfrm>
            <a:off x="466725" y="1125538"/>
            <a:ext cx="3621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255C"/>
                </a:solidFill>
              </a:rPr>
              <a:t>Resources, </a:t>
            </a:r>
            <a:r>
              <a:rPr lang="de-DE" dirty="0">
                <a:solidFill>
                  <a:srgbClr val="00255C"/>
                </a:solidFill>
              </a:rPr>
              <a:t>L</a:t>
            </a:r>
            <a:r>
              <a:rPr lang="de-DE" dirty="0" smtClean="0">
                <a:solidFill>
                  <a:srgbClr val="00255C"/>
                </a:solidFill>
              </a:rPr>
              <a:t>iteratur </a:t>
            </a:r>
            <a:r>
              <a:rPr lang="de-DE" dirty="0" err="1" smtClean="0">
                <a:solidFill>
                  <a:srgbClr val="00255C"/>
                </a:solidFill>
              </a:rPr>
              <a:t>and</a:t>
            </a:r>
            <a:r>
              <a:rPr lang="de-DE" dirty="0" smtClean="0">
                <a:solidFill>
                  <a:srgbClr val="00255C"/>
                </a:solidFill>
              </a:rPr>
              <a:t> </a:t>
            </a:r>
            <a:r>
              <a:rPr lang="de-DE" dirty="0" err="1" smtClean="0">
                <a:solidFill>
                  <a:srgbClr val="00255C"/>
                </a:solidFill>
              </a:rPr>
              <a:t>Sources</a:t>
            </a:r>
            <a:endParaRPr lang="de-DE" dirty="0">
              <a:solidFill>
                <a:srgbClr val="0025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90550" y="3929063"/>
            <a:ext cx="6985000" cy="431800"/>
          </a:xfrm>
        </p:spPr>
        <p:txBody>
          <a:bodyPr anchor="t"/>
          <a:lstStyle/>
          <a:p>
            <a:pPr eaLnBrk="1" hangingPunct="1"/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interest</a:t>
            </a:r>
            <a:endParaRPr lang="de-DE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2775" y="4395788"/>
            <a:ext cx="7534275" cy="11604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sz="1800" dirty="0" smtClean="0"/>
          </a:p>
          <a:p>
            <a:pPr marL="0" indent="0" eaLnBrk="1" hangingPunct="1">
              <a:buFontTx/>
              <a:buNone/>
            </a:pPr>
            <a:r>
              <a:rPr lang="de-DE" sz="1800" dirty="0" smtClean="0"/>
              <a:t>Alexander Schulz &amp; Nicolas </a:t>
            </a:r>
            <a:r>
              <a:rPr lang="de-DE" sz="1800" dirty="0" err="1" smtClean="0"/>
              <a:t>Apostolopoulos</a:t>
            </a:r>
            <a:endParaRPr lang="de-DE" sz="1400" dirty="0" smtClean="0"/>
          </a:p>
        </p:txBody>
      </p:sp>
      <p:sp>
        <p:nvSpPr>
          <p:cNvPr id="4" name="Rechteck 3"/>
          <p:cNvSpPr/>
          <p:nvPr/>
        </p:nvSpPr>
        <p:spPr>
          <a:xfrm>
            <a:off x="594538" y="5692259"/>
            <a:ext cx="3779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500"/>
              </a:spcBef>
              <a:buClr>
                <a:srgbClr val="4D4D4D"/>
              </a:buClr>
              <a:defRPr/>
            </a:pPr>
            <a:r>
              <a:rPr lang="de-DE" b="1" dirty="0" smtClean="0">
                <a:ea typeface="ＭＳ Ｐゴシック"/>
              </a:rPr>
              <a:t>www.e-examinations.fu-berlin.de</a:t>
            </a:r>
            <a:endParaRPr lang="de-DE" b="1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8607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466725" y="1120297"/>
            <a:ext cx="6772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00255C"/>
                </a:solidFill>
              </a:rPr>
              <a:t>Step</a:t>
            </a:r>
            <a:r>
              <a:rPr lang="de-DE" dirty="0">
                <a:solidFill>
                  <a:srgbClr val="00255C"/>
                </a:solidFill>
              </a:rPr>
              <a:t> I: </a:t>
            </a:r>
            <a:r>
              <a:rPr lang="de-DE" dirty="0" err="1" smtClean="0">
                <a:solidFill>
                  <a:srgbClr val="00255C"/>
                </a:solidFill>
              </a:rPr>
              <a:t>Prototypal</a:t>
            </a:r>
            <a:r>
              <a:rPr lang="de-DE" dirty="0" smtClean="0">
                <a:solidFill>
                  <a:srgbClr val="00255C"/>
                </a:solidFill>
              </a:rPr>
              <a:t> E-Examinations in </a:t>
            </a:r>
            <a:r>
              <a:rPr lang="de-DE" dirty="0" err="1" smtClean="0">
                <a:solidFill>
                  <a:srgbClr val="00255C"/>
                </a:solidFill>
              </a:rPr>
              <a:t>Statistics</a:t>
            </a:r>
            <a:r>
              <a:rPr lang="de-DE" dirty="0" smtClean="0">
                <a:solidFill>
                  <a:srgbClr val="00255C"/>
                </a:solidFill>
              </a:rPr>
              <a:t> (2003-2006</a:t>
            </a:r>
            <a:r>
              <a:rPr lang="de-DE" dirty="0">
                <a:solidFill>
                  <a:srgbClr val="00255C"/>
                </a:solidFill>
              </a:rPr>
              <a:t>)</a:t>
            </a:r>
          </a:p>
        </p:txBody>
      </p:sp>
      <p:pic>
        <p:nvPicPr>
          <p:cNvPr id="7" name="Picture 32" descr="Blackboard_Logo_Nav_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7592" y="3671888"/>
            <a:ext cx="93186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2650" y="2678113"/>
            <a:ext cx="12954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4" descr="NeStat_Logo_Fi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7525" y="2090738"/>
            <a:ext cx="2025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C:\Users\aschulz\Desktop\Focus2005-12_NeSta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9" y="1743075"/>
            <a:ext cx="4386262" cy="40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36235" y="5885091"/>
            <a:ext cx="3656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DE" sz="1200" dirty="0" smtClean="0">
                <a:ea typeface="ＭＳ Ｐゴシック"/>
              </a:rPr>
              <a:t>Focus News Magazin 12/2005 </a:t>
            </a:r>
            <a:r>
              <a:rPr lang="de-DE" sz="1200" dirty="0" err="1" smtClean="0">
                <a:ea typeface="ＭＳ Ｐゴシック"/>
              </a:rPr>
              <a:t>of</a:t>
            </a:r>
            <a:r>
              <a:rPr lang="de-DE" sz="1200" dirty="0" smtClean="0">
                <a:ea typeface="ＭＳ Ｐゴシック"/>
              </a:rPr>
              <a:t> 03.21.2005, p. 98</a:t>
            </a:r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07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466725" y="1117600"/>
            <a:ext cx="7505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rgbClr val="00255C"/>
                </a:solidFill>
              </a:rPr>
              <a:t>Step</a:t>
            </a:r>
            <a:r>
              <a:rPr lang="de-DE" dirty="0" smtClean="0">
                <a:solidFill>
                  <a:srgbClr val="00255C"/>
                </a:solidFill>
              </a:rPr>
              <a:t> </a:t>
            </a:r>
            <a:r>
              <a:rPr lang="de-DE" dirty="0">
                <a:solidFill>
                  <a:srgbClr val="00255C"/>
                </a:solidFill>
              </a:rPr>
              <a:t>II: </a:t>
            </a:r>
            <a:r>
              <a:rPr lang="de-DE" dirty="0" err="1" smtClean="0">
                <a:solidFill>
                  <a:srgbClr val="00255C"/>
                </a:solidFill>
              </a:rPr>
              <a:t>Extending</a:t>
            </a:r>
            <a:r>
              <a:rPr lang="de-DE" dirty="0" smtClean="0">
                <a:solidFill>
                  <a:srgbClr val="00255C"/>
                </a:solidFill>
              </a:rPr>
              <a:t> </a:t>
            </a:r>
            <a:r>
              <a:rPr lang="de-DE" dirty="0" err="1" smtClean="0">
                <a:solidFill>
                  <a:srgbClr val="00255C"/>
                </a:solidFill>
              </a:rPr>
              <a:t>the</a:t>
            </a:r>
            <a:r>
              <a:rPr lang="de-DE" dirty="0" smtClean="0">
                <a:solidFill>
                  <a:srgbClr val="00255C"/>
                </a:solidFill>
              </a:rPr>
              <a:t> Topic „E-Examinations“ (2007 – 2010)</a:t>
            </a:r>
            <a:endParaRPr lang="de-DE" dirty="0">
              <a:solidFill>
                <a:srgbClr val="00255C"/>
              </a:solidFill>
            </a:endParaRP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409575" y="1816100"/>
            <a:ext cx="7643813" cy="2689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176213" lvl="1">
              <a:spcBef>
                <a:spcPct val="20000"/>
              </a:spcBef>
              <a:buClr>
                <a:srgbClr val="4D4D4D"/>
              </a:buClr>
            </a:pPr>
            <a:endParaRPr lang="de-DE">
              <a:latin typeface="NexusSans-Regular" pitchFamily="2" charset="0"/>
            </a:endParaRPr>
          </a:p>
        </p:txBody>
      </p:sp>
      <p:sp>
        <p:nvSpPr>
          <p:cNvPr id="23559" name="Rechteck 7"/>
          <p:cNvSpPr>
            <a:spLocks noChangeArrowheads="1"/>
          </p:cNvSpPr>
          <p:nvPr/>
        </p:nvSpPr>
        <p:spPr bwMode="auto">
          <a:xfrm>
            <a:off x="590549" y="1668463"/>
            <a:ext cx="8458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lvl="1" indent="-176213">
              <a:buFont typeface="Arial" pitchFamily="34" charset="0"/>
              <a:buChar char="•"/>
              <a:defRPr/>
            </a:pP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Project FU E-Examinations</a:t>
            </a:r>
            <a:r>
              <a:rPr lang="de-DE" sz="1600" b="1" dirty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- „Digital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Lecture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and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Examination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Hall“</a:t>
            </a:r>
            <a:b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</a:br>
            <a:endParaRPr lang="de-DE" sz="1600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cs typeface="Arial" panose="020B0604020202020204" pitchFamily="34" charset="0"/>
              </a:rPr>
              <a:t>Evaluation </a:t>
            </a:r>
            <a:r>
              <a:rPr lang="de-DE" sz="1600" dirty="0" err="1" smtClean="0">
                <a:cs typeface="Arial" panose="020B0604020202020204" pitchFamily="34" charset="0"/>
              </a:rPr>
              <a:t>of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smtClean="0">
                <a:cs typeface="Arial" panose="020B0604020202020204" pitchFamily="34" charset="0"/>
              </a:rPr>
              <a:t>e-</a:t>
            </a:r>
            <a:r>
              <a:rPr lang="de-DE" sz="1600" dirty="0" err="1" smtClean="0">
                <a:cs typeface="Arial" panose="020B0604020202020204" pitchFamily="34" charset="0"/>
              </a:rPr>
              <a:t>exam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software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solutions</a:t>
            </a:r>
            <a:endParaRPr lang="de-DE" sz="1600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cs typeface="Arial" panose="020B0604020202020204" pitchFamily="34" charset="0"/>
              </a:rPr>
              <a:t>Renovation </a:t>
            </a:r>
            <a:r>
              <a:rPr lang="de-DE" sz="1600" dirty="0" err="1" smtClean="0">
                <a:cs typeface="Arial" panose="020B0604020202020204" pitchFamily="34" charset="0"/>
              </a:rPr>
              <a:t>of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lecture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halls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into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laptop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examination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rooms</a:t>
            </a:r>
            <a:endParaRPr lang="de-DE" sz="1600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cs typeface="Arial" panose="020B0604020202020204" pitchFamily="34" charset="0"/>
              </a:rPr>
              <a:t>Identification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of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the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u="sng" dirty="0" smtClean="0">
                <a:cs typeface="Arial" panose="020B0604020202020204" pitchFamily="34" charset="0"/>
              </a:rPr>
              <a:t>legal </a:t>
            </a:r>
            <a:r>
              <a:rPr lang="de-DE" sz="1600" u="sng" dirty="0" err="1" smtClean="0">
                <a:cs typeface="Arial" panose="020B0604020202020204" pitchFamily="34" charset="0"/>
              </a:rPr>
              <a:t>topics</a:t>
            </a:r>
            <a:endParaRPr lang="de-DE" sz="1600" u="sng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Goal: </a:t>
            </a:r>
          </a:p>
          <a:p>
            <a:pPr marL="176213" lvl="1" indent="-176213">
              <a:buFont typeface="Arial" pitchFamily="34" charset="0"/>
              <a:buChar char="•"/>
              <a:defRPr/>
            </a:pPr>
            <a:endParaRPr lang="de-DE" sz="1600" b="1" dirty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Remedy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massively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increased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amount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examinations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resulting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from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br>
              <a:rPr lang="de-DE" sz="1600" dirty="0" smtClean="0">
                <a:ea typeface="ＭＳ Ｐゴシック"/>
                <a:cs typeface="Arial" panose="020B0604020202020204" pitchFamily="34" charset="0"/>
              </a:rPr>
            </a:b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european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Bologna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Process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all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course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studies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not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only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statistics</a:t>
            </a: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Wholistic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e-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learning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up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to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examination</a:t>
            </a:r>
            <a:endParaRPr lang="de-DE" sz="1600" dirty="0" smtClean="0"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Make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use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students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‘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laptops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(BYOD)</a:t>
            </a: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Creating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basis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a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university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wide</a:t>
            </a:r>
            <a:r>
              <a:rPr lang="de-DE" sz="1600" dirty="0" smtClean="0"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ea typeface="ＭＳ Ｐゴシック"/>
                <a:cs typeface="Arial" panose="020B0604020202020204" pitchFamily="34" charset="0"/>
              </a:rPr>
              <a:t>institutionalization</a:t>
            </a:r>
            <a:endParaRPr lang="de-DE" sz="1600" dirty="0">
              <a:ea typeface="ＭＳ Ｐゴシック"/>
              <a:cs typeface="Arial" panose="020B0604020202020204" pitchFamily="34" charset="0"/>
            </a:endParaRPr>
          </a:p>
          <a:p>
            <a:pPr marL="176213" lvl="1" indent="-176213">
              <a:buFont typeface="Arial" pitchFamily="34" charset="0"/>
              <a:buChar char="•"/>
              <a:defRPr/>
            </a:pPr>
            <a:endParaRPr lang="de-DE" sz="1600" b="1" dirty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176213" lvl="1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19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6725" y="1116013"/>
            <a:ext cx="6673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00255C"/>
                </a:solidFill>
              </a:rPr>
              <a:t>Step</a:t>
            </a:r>
            <a:r>
              <a:rPr lang="de-DE" dirty="0" smtClean="0">
                <a:solidFill>
                  <a:srgbClr val="00255C"/>
                </a:solidFill>
              </a:rPr>
              <a:t> II: Central PC-Pools </a:t>
            </a:r>
            <a:r>
              <a:rPr lang="de-DE" dirty="0" err="1" smtClean="0">
                <a:solidFill>
                  <a:srgbClr val="00255C"/>
                </a:solidFill>
              </a:rPr>
              <a:t>and</a:t>
            </a:r>
            <a:r>
              <a:rPr lang="de-DE" dirty="0" smtClean="0">
                <a:solidFill>
                  <a:srgbClr val="00255C"/>
                </a:solidFill>
              </a:rPr>
              <a:t> Laptop </a:t>
            </a:r>
            <a:r>
              <a:rPr lang="de-DE" dirty="0" err="1" smtClean="0">
                <a:solidFill>
                  <a:srgbClr val="00255C"/>
                </a:solidFill>
              </a:rPr>
              <a:t>Examination</a:t>
            </a:r>
            <a:r>
              <a:rPr lang="de-DE" dirty="0" smtClean="0">
                <a:solidFill>
                  <a:srgbClr val="00255C"/>
                </a:solidFill>
              </a:rPr>
              <a:t> Halls (2008)</a:t>
            </a:r>
            <a:endParaRPr lang="de-DE" dirty="0">
              <a:solidFill>
                <a:srgbClr val="00255C"/>
              </a:solidFill>
            </a:endParaRPr>
          </a:p>
        </p:txBody>
      </p:sp>
      <p:pic>
        <p:nvPicPr>
          <p:cNvPr id="15364" name="Picture 3" descr="I:\E-Examinations\01. Konzept und Antrag\Raeume\Raumplan Flash\20100212 Rohdokument - Farben - Querform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3" y="1557338"/>
            <a:ext cx="5691187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5" name="Textfeld 12"/>
          <p:cNvSpPr txBox="1">
            <a:spLocks noChangeArrowheads="1"/>
          </p:cNvSpPr>
          <p:nvPr/>
        </p:nvSpPr>
        <p:spPr bwMode="auto">
          <a:xfrm>
            <a:off x="5975350" y="2330450"/>
            <a:ext cx="31686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cs typeface="Arial" panose="020B0604020202020204" pitchFamily="34" charset="0"/>
              </a:rPr>
              <a:t>1. </a:t>
            </a:r>
            <a:r>
              <a:rPr lang="de-DE" sz="1400" b="1" dirty="0" err="1" smtClean="0">
                <a:cs typeface="Arial" panose="020B0604020202020204" pitchFamily="34" charset="0"/>
              </a:rPr>
              <a:t>Capacities</a:t>
            </a:r>
            <a:r>
              <a:rPr lang="de-DE" sz="1400" b="1" dirty="0" smtClean="0">
                <a:cs typeface="Arial" panose="020B0604020202020204" pitchFamily="34" charset="0"/>
              </a:rPr>
              <a:t> (2008)</a:t>
            </a:r>
            <a:endParaRPr lang="de-DE" sz="1400" b="1" dirty="0">
              <a:cs typeface="Arial" panose="020B0604020202020204" pitchFamily="34" charset="0"/>
            </a:endParaRPr>
          </a:p>
          <a:p>
            <a:r>
              <a:rPr lang="de-DE" sz="1400" b="1" dirty="0">
                <a:cs typeface="Arial" panose="020B0604020202020204" pitchFamily="34" charset="0"/>
              </a:rPr>
              <a:t/>
            </a:r>
            <a:br>
              <a:rPr lang="de-DE" sz="1400" b="1" dirty="0">
                <a:cs typeface="Arial" panose="020B0604020202020204" pitchFamily="34" charset="0"/>
              </a:rPr>
            </a:br>
            <a:r>
              <a:rPr lang="de-DE" sz="1400" b="1" dirty="0" smtClean="0">
                <a:cs typeface="Arial" panose="020B0604020202020204" pitchFamily="34" charset="0"/>
              </a:rPr>
              <a:t>Total</a:t>
            </a:r>
            <a:r>
              <a:rPr lang="de-DE" sz="1400" dirty="0" smtClean="0">
                <a:cs typeface="Arial" panose="020B0604020202020204" pitchFamily="34" charset="0"/>
              </a:rPr>
              <a:t>:</a:t>
            </a:r>
            <a:r>
              <a:rPr lang="de-DE" sz="1400" dirty="0">
                <a:cs typeface="Arial" panose="020B0604020202020204" pitchFamily="34" charset="0"/>
              </a:rPr>
              <a:t>		</a:t>
            </a:r>
            <a:r>
              <a:rPr lang="de-DE" sz="1400" b="1" dirty="0" smtClean="0">
                <a:cs typeface="Arial" panose="020B0604020202020204" pitchFamily="34" charset="0"/>
              </a:rPr>
              <a:t>300 </a:t>
            </a:r>
            <a:r>
              <a:rPr lang="de-DE" sz="1400" b="1" dirty="0" err="1" smtClean="0">
                <a:cs typeface="Arial" panose="020B0604020202020204" pitchFamily="34" charset="0"/>
              </a:rPr>
              <a:t>seats</a:t>
            </a:r>
            <a:r>
              <a:rPr lang="de-DE" sz="1400" b="1" dirty="0">
                <a:cs typeface="Arial" panose="020B0604020202020204" pitchFamily="34" charset="0"/>
              </a:rPr>
              <a:t/>
            </a:r>
            <a:br>
              <a:rPr lang="de-DE" sz="1400" b="1" dirty="0">
                <a:cs typeface="Arial" panose="020B0604020202020204" pitchFamily="34" charset="0"/>
              </a:rPr>
            </a:br>
            <a:r>
              <a:rPr lang="de-DE" sz="1400" dirty="0" err="1" smtClean="0">
                <a:cs typeface="Arial" panose="020B0604020202020204" pitchFamily="34" charset="0"/>
              </a:rPr>
              <a:t>CeDiS</a:t>
            </a:r>
            <a:r>
              <a:rPr lang="de-DE" sz="1400" dirty="0" smtClean="0"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cs typeface="Arial" panose="020B0604020202020204" pitchFamily="34" charset="0"/>
              </a:rPr>
              <a:t>Lecture</a:t>
            </a:r>
            <a:r>
              <a:rPr lang="de-DE" sz="1400" dirty="0" smtClean="0">
                <a:cs typeface="Arial" panose="020B0604020202020204" pitchFamily="34" charset="0"/>
              </a:rPr>
              <a:t> Halls:</a:t>
            </a:r>
            <a:r>
              <a:rPr lang="de-DE" sz="1400" b="1" dirty="0">
                <a:cs typeface="Arial" panose="020B0604020202020204" pitchFamily="34" charset="0"/>
              </a:rPr>
              <a:t>	</a:t>
            </a:r>
            <a:r>
              <a:rPr lang="de-DE" sz="1400" dirty="0" smtClean="0">
                <a:cs typeface="Arial" panose="020B0604020202020204" pitchFamily="34" charset="0"/>
              </a:rPr>
              <a:t>221 </a:t>
            </a:r>
            <a:r>
              <a:rPr lang="de-DE" sz="1400" dirty="0" err="1" smtClean="0">
                <a:cs typeface="Arial" panose="020B0604020202020204" pitchFamily="34" charset="0"/>
              </a:rPr>
              <a:t>seats</a:t>
            </a:r>
            <a:endParaRPr lang="de-DE" sz="1400" dirty="0">
              <a:cs typeface="Arial" panose="020B0604020202020204" pitchFamily="34" charset="0"/>
            </a:endParaRPr>
          </a:p>
          <a:p>
            <a:r>
              <a:rPr lang="de-DE" sz="1400" dirty="0">
                <a:cs typeface="Arial" panose="020B0604020202020204" pitchFamily="34" charset="0"/>
              </a:rPr>
              <a:t>ZEDAT </a:t>
            </a:r>
            <a:r>
              <a:rPr lang="de-DE" sz="1400" dirty="0" err="1" smtClean="0">
                <a:cs typeface="Arial" panose="020B0604020202020204" pitchFamily="34" charset="0"/>
              </a:rPr>
              <a:t>Lecture</a:t>
            </a:r>
            <a:r>
              <a:rPr lang="de-DE" sz="1400" dirty="0" smtClean="0">
                <a:cs typeface="Arial" panose="020B0604020202020204" pitchFamily="34" charset="0"/>
              </a:rPr>
              <a:t> Halls:</a:t>
            </a:r>
            <a:r>
              <a:rPr lang="de-DE" sz="1400" b="1" dirty="0" smtClean="0">
                <a:cs typeface="Arial" panose="020B0604020202020204" pitchFamily="34" charset="0"/>
              </a:rPr>
              <a:t>  	  </a:t>
            </a:r>
            <a:r>
              <a:rPr lang="de-DE" sz="1400" dirty="0" smtClean="0">
                <a:cs typeface="Arial" panose="020B0604020202020204" pitchFamily="34" charset="0"/>
              </a:rPr>
              <a:t>79 PCs</a:t>
            </a:r>
            <a:r>
              <a:rPr lang="de-DE" sz="1400" dirty="0">
                <a:cs typeface="Arial" panose="020B0604020202020204" pitchFamily="34" charset="0"/>
              </a:rPr>
              <a:t/>
            </a:r>
            <a:br>
              <a:rPr lang="de-DE" sz="1400" dirty="0">
                <a:cs typeface="Arial" panose="020B0604020202020204" pitchFamily="34" charset="0"/>
              </a:rPr>
            </a:br>
            <a:endParaRPr lang="de-DE" sz="1400" dirty="0" smtClean="0">
              <a:cs typeface="Arial" panose="020B0604020202020204" pitchFamily="34" charset="0"/>
            </a:endParaRPr>
          </a:p>
          <a:p>
            <a:r>
              <a:rPr lang="de-DE" sz="1400" b="1" dirty="0" smtClean="0">
                <a:cs typeface="Arial" panose="020B0604020202020204" pitchFamily="34" charset="0"/>
              </a:rPr>
              <a:t>2</a:t>
            </a:r>
            <a:r>
              <a:rPr lang="de-DE" sz="1400" b="1" dirty="0">
                <a:cs typeface="Arial" panose="020B0604020202020204" pitchFamily="34" charset="0"/>
              </a:rPr>
              <a:t>. </a:t>
            </a:r>
            <a:r>
              <a:rPr lang="de-DE" sz="1400" b="1" dirty="0" smtClean="0">
                <a:cs typeface="Arial" panose="020B0604020202020204" pitchFamily="34" charset="0"/>
              </a:rPr>
              <a:t>Additional </a:t>
            </a:r>
            <a:r>
              <a:rPr lang="de-DE" sz="1400" b="1" dirty="0" err="1" smtClean="0">
                <a:cs typeface="Arial" panose="020B0604020202020204" pitchFamily="34" charset="0"/>
              </a:rPr>
              <a:t>Capacities</a:t>
            </a:r>
            <a:endParaRPr lang="de-DE" sz="1400" b="1" dirty="0">
              <a:cs typeface="Arial" panose="020B0604020202020204" pitchFamily="34" charset="0"/>
            </a:endParaRPr>
          </a:p>
          <a:p>
            <a:r>
              <a:rPr lang="de-DE" sz="1400" b="1" dirty="0">
                <a:cs typeface="Arial" panose="020B0604020202020204" pitchFamily="34" charset="0"/>
              </a:rPr>
              <a:t/>
            </a:r>
            <a:br>
              <a:rPr lang="de-DE" sz="1400" b="1" dirty="0">
                <a:cs typeface="Arial" panose="020B0604020202020204" pitchFamily="34" charset="0"/>
              </a:rPr>
            </a:br>
            <a:r>
              <a:rPr lang="de-DE" sz="1400" b="1" dirty="0" smtClean="0">
                <a:cs typeface="Arial" panose="020B0604020202020204" pitchFamily="34" charset="0"/>
              </a:rPr>
              <a:t>Total:</a:t>
            </a:r>
            <a:r>
              <a:rPr lang="de-DE" sz="1400" b="1" dirty="0">
                <a:cs typeface="Arial" panose="020B0604020202020204" pitchFamily="34" charset="0"/>
              </a:rPr>
              <a:t>		</a:t>
            </a:r>
            <a:r>
              <a:rPr lang="de-DE" sz="1400" b="1" dirty="0" smtClean="0">
                <a:cs typeface="Arial" panose="020B0604020202020204" pitchFamily="34" charset="0"/>
              </a:rPr>
              <a:t>117 PCs</a:t>
            </a:r>
            <a:endParaRPr lang="de-DE" sz="1400" b="1" dirty="0">
              <a:cs typeface="Arial" panose="020B0604020202020204" pitchFamily="34" charset="0"/>
            </a:endParaRPr>
          </a:p>
          <a:p>
            <a:r>
              <a:rPr lang="de-DE" sz="1400" dirty="0" smtClean="0">
                <a:cs typeface="Arial" panose="020B0604020202020204" pitchFamily="34" charset="0"/>
              </a:rPr>
              <a:t>ZEDAT PC-Pools: 	117 PCs</a:t>
            </a:r>
            <a:endParaRPr lang="de-DE" sz="1400" dirty="0"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5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66725" y="1116013"/>
            <a:ext cx="4326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00255C"/>
                </a:solidFill>
              </a:rPr>
              <a:t>Step</a:t>
            </a:r>
            <a:r>
              <a:rPr lang="de-DE" dirty="0">
                <a:solidFill>
                  <a:srgbClr val="00255C"/>
                </a:solidFill>
              </a:rPr>
              <a:t> II: </a:t>
            </a:r>
            <a:r>
              <a:rPr lang="de-DE" dirty="0" smtClean="0">
                <a:solidFill>
                  <a:srgbClr val="00255C"/>
                </a:solidFill>
              </a:rPr>
              <a:t>Laptop </a:t>
            </a:r>
            <a:r>
              <a:rPr lang="de-DE" dirty="0" err="1">
                <a:solidFill>
                  <a:srgbClr val="00255C"/>
                </a:solidFill>
              </a:rPr>
              <a:t>Examination</a:t>
            </a:r>
            <a:r>
              <a:rPr lang="de-DE" dirty="0">
                <a:solidFill>
                  <a:srgbClr val="00255C"/>
                </a:solidFill>
              </a:rPr>
              <a:t> </a:t>
            </a:r>
            <a:r>
              <a:rPr lang="de-DE" dirty="0" smtClean="0">
                <a:solidFill>
                  <a:srgbClr val="00255C"/>
                </a:solidFill>
              </a:rPr>
              <a:t>Halls (2008)</a:t>
            </a:r>
            <a:endParaRPr lang="de-DE" dirty="0">
              <a:solidFill>
                <a:srgbClr val="00255C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539750" y="1557338"/>
            <a:ext cx="63373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27088" lvl="1" indent="-285750">
              <a:spcBef>
                <a:spcPct val="20000"/>
              </a:spcBef>
              <a:buClr>
                <a:srgbClr val="4D4D4D"/>
              </a:buClr>
            </a:pPr>
            <a:endParaRPr lang="de-DE" sz="1700">
              <a:latin typeface="Verdana" pitchFamily="34" charset="0"/>
            </a:endParaRPr>
          </a:p>
        </p:txBody>
      </p:sp>
      <p:grpSp>
        <p:nvGrpSpPr>
          <p:cNvPr id="16389" name="Gruppieren 12"/>
          <p:cNvGrpSpPr>
            <a:grpSpLocks/>
          </p:cNvGrpSpPr>
          <p:nvPr/>
        </p:nvGrpSpPr>
        <p:grpSpPr bwMode="auto">
          <a:xfrm>
            <a:off x="523875" y="1527175"/>
            <a:ext cx="7567613" cy="2601913"/>
            <a:chOff x="684213" y="2565400"/>
            <a:chExt cx="8424862" cy="3414713"/>
          </a:xfrm>
        </p:grpSpPr>
        <p:pic>
          <p:nvPicPr>
            <p:cNvPr id="16394" name="Picture 19" descr="raeume FINAL von frau boehme Kopie2"/>
            <p:cNvPicPr>
              <a:picLocks noChangeAspect="1" noChangeArrowheads="1"/>
            </p:cNvPicPr>
            <p:nvPr/>
          </p:nvPicPr>
          <p:blipFill>
            <a:blip r:embed="rId3" cstate="print"/>
            <a:srcRect l="275"/>
            <a:stretch>
              <a:fillRect/>
            </a:stretch>
          </p:blipFill>
          <p:spPr bwMode="auto">
            <a:xfrm>
              <a:off x="777605" y="2565400"/>
              <a:ext cx="7963170" cy="341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5" name="Text Box 10"/>
            <p:cNvSpPr txBox="1">
              <a:spLocks noChangeArrowheads="1"/>
            </p:cNvSpPr>
            <p:nvPr/>
          </p:nvSpPr>
          <p:spPr bwMode="auto">
            <a:xfrm>
              <a:off x="3563938" y="2819410"/>
              <a:ext cx="1295400" cy="645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300" dirty="0"/>
                <a:t>JK 27/14</a:t>
              </a:r>
              <a:br>
                <a:rPr lang="de-DE" sz="1300" dirty="0"/>
              </a:br>
              <a:r>
                <a:rPr lang="de-DE" sz="1300" dirty="0"/>
                <a:t>72 </a:t>
              </a:r>
              <a:r>
                <a:rPr lang="de-DE" sz="1300" dirty="0" err="1" smtClean="0"/>
                <a:t>seats</a:t>
              </a:r>
              <a:endParaRPr lang="de-DE" sz="1300" dirty="0"/>
            </a:p>
          </p:txBody>
        </p:sp>
        <p:sp>
          <p:nvSpPr>
            <p:cNvPr id="16396" name="Text Box 9"/>
            <p:cNvSpPr txBox="1">
              <a:spLocks noChangeArrowheads="1"/>
            </p:cNvSpPr>
            <p:nvPr/>
          </p:nvSpPr>
          <p:spPr bwMode="auto">
            <a:xfrm>
              <a:off x="684213" y="2769408"/>
              <a:ext cx="1295400" cy="645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300" dirty="0"/>
                <a:t>JK 28/112</a:t>
              </a:r>
              <a:br>
                <a:rPr lang="de-DE" sz="1300" dirty="0"/>
              </a:br>
              <a:r>
                <a:rPr lang="de-DE" sz="1300" dirty="0"/>
                <a:t>60 </a:t>
              </a:r>
              <a:r>
                <a:rPr lang="de-DE" sz="1300" dirty="0" err="1" smtClean="0"/>
                <a:t>seats</a:t>
              </a:r>
              <a:endParaRPr lang="de-DE" sz="1300" dirty="0"/>
            </a:p>
          </p:txBody>
        </p:sp>
        <p:sp>
          <p:nvSpPr>
            <p:cNvPr id="16397" name="Text Box 11"/>
            <p:cNvSpPr txBox="1">
              <a:spLocks noChangeArrowheads="1"/>
            </p:cNvSpPr>
            <p:nvPr/>
          </p:nvSpPr>
          <p:spPr bwMode="auto">
            <a:xfrm>
              <a:off x="4903787" y="3135313"/>
              <a:ext cx="1295400" cy="645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300" dirty="0"/>
                <a:t>JK 27/103</a:t>
              </a:r>
              <a:br>
                <a:rPr lang="de-DE" sz="1300" dirty="0"/>
              </a:br>
              <a:r>
                <a:rPr lang="de-DE" sz="1300" dirty="0"/>
                <a:t>46 </a:t>
              </a:r>
              <a:r>
                <a:rPr lang="de-DE" sz="1300" dirty="0" err="1" smtClean="0"/>
                <a:t>seats</a:t>
              </a:r>
              <a:endParaRPr lang="de-DE" sz="1300" dirty="0"/>
            </a:p>
          </p:txBody>
        </p:sp>
        <p:sp>
          <p:nvSpPr>
            <p:cNvPr id="16398" name="Text Box 12"/>
            <p:cNvSpPr txBox="1">
              <a:spLocks noChangeArrowheads="1"/>
            </p:cNvSpPr>
            <p:nvPr/>
          </p:nvSpPr>
          <p:spPr bwMode="auto">
            <a:xfrm>
              <a:off x="7813675" y="3135313"/>
              <a:ext cx="1295400" cy="645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300" dirty="0"/>
                <a:t>JK 27/106</a:t>
              </a:r>
              <a:br>
                <a:rPr lang="de-DE" sz="1300" dirty="0"/>
              </a:br>
              <a:r>
                <a:rPr lang="de-DE" sz="1300" dirty="0"/>
                <a:t>43 </a:t>
              </a:r>
              <a:r>
                <a:rPr lang="de-DE" sz="1300" dirty="0" err="1" smtClean="0"/>
                <a:t>seats</a:t>
              </a:r>
              <a:endParaRPr lang="de-DE" sz="1300" dirty="0"/>
            </a:p>
          </p:txBody>
        </p:sp>
      </p:grpSp>
      <p:pic>
        <p:nvPicPr>
          <p:cNvPr id="1639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1036" y="4214812"/>
            <a:ext cx="2697694" cy="18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9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5006" y="4214811"/>
            <a:ext cx="2696104" cy="18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214812"/>
            <a:ext cx="2695743" cy="18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91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66725" y="1116013"/>
            <a:ext cx="50449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00255C"/>
                </a:solidFill>
              </a:rPr>
              <a:t>Step</a:t>
            </a:r>
            <a:r>
              <a:rPr lang="de-DE" dirty="0">
                <a:solidFill>
                  <a:srgbClr val="00255C"/>
                </a:solidFill>
              </a:rPr>
              <a:t> II: Laptop </a:t>
            </a:r>
            <a:r>
              <a:rPr lang="de-DE" dirty="0" err="1">
                <a:solidFill>
                  <a:srgbClr val="00255C"/>
                </a:solidFill>
              </a:rPr>
              <a:t>Examination</a:t>
            </a:r>
            <a:r>
              <a:rPr lang="de-DE" dirty="0">
                <a:solidFill>
                  <a:srgbClr val="00255C"/>
                </a:solidFill>
              </a:rPr>
              <a:t> Halls </a:t>
            </a:r>
            <a:r>
              <a:rPr lang="de-DE" dirty="0" smtClean="0">
                <a:solidFill>
                  <a:srgbClr val="00255C"/>
                </a:solidFill>
              </a:rPr>
              <a:t>in </a:t>
            </a:r>
            <a:r>
              <a:rPr lang="de-DE" dirty="0" err="1" smtClean="0">
                <a:solidFill>
                  <a:srgbClr val="00255C"/>
                </a:solidFill>
              </a:rPr>
              <a:t>Use</a:t>
            </a:r>
            <a:r>
              <a:rPr lang="de-DE" dirty="0" smtClean="0">
                <a:solidFill>
                  <a:srgbClr val="00255C"/>
                </a:solidFill>
              </a:rPr>
              <a:t> (2008)</a:t>
            </a:r>
            <a:endParaRPr lang="de-DE" dirty="0">
              <a:solidFill>
                <a:srgbClr val="00255C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539750" y="1557338"/>
            <a:ext cx="63373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27088" lvl="1" indent="-285750">
              <a:spcBef>
                <a:spcPct val="20000"/>
              </a:spcBef>
              <a:buClr>
                <a:srgbClr val="4D4D4D"/>
              </a:buClr>
            </a:pPr>
            <a:endParaRPr lang="de-DE" sz="1700">
              <a:latin typeface="Verdana" pitchFamily="34" charset="0"/>
            </a:endParaRPr>
          </a:p>
        </p:txBody>
      </p:sp>
      <p:pic>
        <p:nvPicPr>
          <p:cNvPr id="15" name="Picture 12" descr="DSC03615"/>
          <p:cNvPicPr>
            <a:picLocks noChangeAspect="1" noChangeArrowheads="1"/>
          </p:cNvPicPr>
          <p:nvPr/>
        </p:nvPicPr>
        <p:blipFill>
          <a:blip r:embed="rId3" cstate="print"/>
          <a:srcRect t="40228" b="13638"/>
          <a:stretch>
            <a:fillRect/>
          </a:stretch>
        </p:blipFill>
        <p:spPr bwMode="auto">
          <a:xfrm>
            <a:off x="385314" y="2327528"/>
            <a:ext cx="8372579" cy="258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2797535" y="5189031"/>
            <a:ext cx="38793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 smtClean="0"/>
              <a:t>Examination in Statistics  (Summer Semester 2008)</a:t>
            </a:r>
            <a:br>
              <a:rPr lang="nb-NO" sz="800" dirty="0" smtClean="0"/>
            </a:br>
            <a:r>
              <a:rPr lang="nb-NO" sz="800" dirty="0" smtClean="0"/>
              <a:t>Prof. U. Rendtel &amp; Dr. A. Ghosh</a:t>
            </a:r>
            <a:endParaRPr lang="de-DE" sz="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9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466725" y="1117600"/>
            <a:ext cx="7505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00255C"/>
                </a:solidFill>
              </a:rPr>
              <a:t>Step</a:t>
            </a:r>
            <a:r>
              <a:rPr lang="de-DE" dirty="0">
                <a:solidFill>
                  <a:srgbClr val="00255C"/>
                </a:solidFill>
              </a:rPr>
              <a:t> </a:t>
            </a:r>
            <a:r>
              <a:rPr lang="de-DE" dirty="0" smtClean="0">
                <a:solidFill>
                  <a:srgbClr val="00255C"/>
                </a:solidFill>
              </a:rPr>
              <a:t>II: </a:t>
            </a:r>
            <a:r>
              <a:rPr lang="de-DE" dirty="0" err="1">
                <a:solidFill>
                  <a:srgbClr val="00255C"/>
                </a:solidFill>
              </a:rPr>
              <a:t>Using</a:t>
            </a:r>
            <a:r>
              <a:rPr lang="de-DE" dirty="0">
                <a:solidFill>
                  <a:srgbClr val="00255C"/>
                </a:solidFill>
              </a:rPr>
              <a:t> </a:t>
            </a:r>
            <a:r>
              <a:rPr lang="de-DE" dirty="0" err="1">
                <a:solidFill>
                  <a:srgbClr val="00255C"/>
                </a:solidFill>
              </a:rPr>
              <a:t>Student‘s</a:t>
            </a:r>
            <a:r>
              <a:rPr lang="de-DE" dirty="0">
                <a:solidFill>
                  <a:srgbClr val="00255C"/>
                </a:solidFill>
              </a:rPr>
              <a:t> Notebooks in a </a:t>
            </a:r>
            <a:r>
              <a:rPr lang="de-DE" dirty="0" err="1" smtClean="0">
                <a:solidFill>
                  <a:srgbClr val="00255C"/>
                </a:solidFill>
              </a:rPr>
              <a:t>Nutshell</a:t>
            </a:r>
            <a:r>
              <a:rPr lang="de-DE" dirty="0" smtClean="0">
                <a:solidFill>
                  <a:srgbClr val="00255C"/>
                </a:solidFill>
              </a:rPr>
              <a:t> (2010)</a:t>
            </a:r>
            <a:endParaRPr lang="de-DE" dirty="0">
              <a:solidFill>
                <a:srgbClr val="00255C"/>
              </a:solidFill>
            </a:endParaRP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409575" y="1816100"/>
            <a:ext cx="7643813" cy="2689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176213" lvl="1">
              <a:spcBef>
                <a:spcPct val="20000"/>
              </a:spcBef>
              <a:buClr>
                <a:srgbClr val="4D4D4D"/>
              </a:buClr>
            </a:pPr>
            <a:endParaRPr lang="de-DE">
              <a:latin typeface="NexusSans-Regular" pitchFamily="2" charset="0"/>
            </a:endParaRPr>
          </a:p>
        </p:txBody>
      </p:sp>
      <p:sp>
        <p:nvSpPr>
          <p:cNvPr id="23559" name="Rechteck 7"/>
          <p:cNvSpPr>
            <a:spLocks noChangeArrowheads="1"/>
          </p:cNvSpPr>
          <p:nvPr/>
        </p:nvSpPr>
        <p:spPr bwMode="auto">
          <a:xfrm>
            <a:off x="590548" y="1668338"/>
            <a:ext cx="8553451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lvl="1" indent="-176213">
              <a:buFont typeface="Arial" pitchFamily="34" charset="0"/>
              <a:buChar char="•"/>
              <a:defRPr/>
            </a:pP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Advantages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BYOD:</a:t>
            </a:r>
            <a:b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</a:br>
            <a:endParaRPr lang="de-DE" sz="1600" b="1" dirty="0" smtClean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cs typeface="Arial" panose="020B0604020202020204" pitchFamily="34" charset="0"/>
              </a:rPr>
              <a:t>High </a:t>
            </a:r>
            <a:r>
              <a:rPr lang="de-DE" sz="1600" dirty="0" err="1" smtClean="0">
                <a:cs typeface="Arial" panose="020B0604020202020204" pitchFamily="34" charset="0"/>
              </a:rPr>
              <a:t>flexibility</a:t>
            </a:r>
            <a:r>
              <a:rPr lang="de-DE" sz="1600" dirty="0" smtClean="0">
                <a:cs typeface="Arial" panose="020B0604020202020204" pitchFamily="34" charset="0"/>
              </a:rPr>
              <a:t> (</a:t>
            </a:r>
            <a:r>
              <a:rPr lang="de-DE" sz="1600" dirty="0" err="1" smtClean="0">
                <a:cs typeface="Arial" panose="020B0604020202020204" pitchFamily="34" charset="0"/>
              </a:rPr>
              <a:t>when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and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where</a:t>
            </a:r>
            <a:r>
              <a:rPr lang="de-DE" sz="1600" dirty="0" smtClean="0">
                <a:cs typeface="Arial" panose="020B0604020202020204" pitchFamily="34" charset="0"/>
              </a:rPr>
              <a:t>)</a:t>
            </a:r>
            <a:br>
              <a:rPr lang="de-DE" sz="1600" dirty="0" smtClean="0">
                <a:cs typeface="Arial" panose="020B0604020202020204" pitchFamily="34" charset="0"/>
              </a:rPr>
            </a:br>
            <a:endParaRPr lang="de-DE" sz="1600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cs typeface="Arial" panose="020B0604020202020204" pitchFamily="34" charset="0"/>
              </a:rPr>
              <a:t>Students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use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their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devices</a:t>
            </a:r>
            <a:r>
              <a:rPr lang="de-DE" sz="1600" dirty="0" smtClean="0">
                <a:cs typeface="Arial" panose="020B0604020202020204" pitchFamily="34" charset="0"/>
              </a:rPr>
              <a:t/>
            </a:r>
            <a:br>
              <a:rPr lang="de-DE" sz="1600" dirty="0" smtClean="0">
                <a:cs typeface="Arial" panose="020B0604020202020204" pitchFamily="34" charset="0"/>
              </a:rPr>
            </a:br>
            <a:endParaRPr lang="de-DE" sz="1600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cs typeface="Arial" panose="020B0604020202020204" pitchFamily="34" charset="0"/>
              </a:rPr>
              <a:t>University:</a:t>
            </a:r>
          </a:p>
          <a:p>
            <a:pPr marL="1090613" lvl="3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cs typeface="Arial" panose="020B0604020202020204" pitchFamily="34" charset="0"/>
              </a:rPr>
              <a:t>Reduced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hardware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costs</a:t>
            </a:r>
            <a:endParaRPr lang="de-DE" sz="1600" dirty="0" smtClean="0">
              <a:cs typeface="Arial" panose="020B0604020202020204" pitchFamily="34" charset="0"/>
            </a:endParaRPr>
          </a:p>
          <a:p>
            <a:pPr marL="1090613" lvl="3" indent="-176213">
              <a:buFont typeface="Arial" pitchFamily="34" charset="0"/>
              <a:buChar char="•"/>
              <a:defRPr/>
            </a:pPr>
            <a:r>
              <a:rPr lang="de-DE" sz="1600" dirty="0" err="1" smtClean="0">
                <a:cs typeface="Arial" panose="020B0604020202020204" pitchFamily="34" charset="0"/>
              </a:rPr>
              <a:t>fewer</a:t>
            </a:r>
            <a:r>
              <a:rPr lang="de-DE" sz="1600" dirty="0" smtClean="0">
                <a:cs typeface="Arial" panose="020B0604020202020204" pitchFamily="34" charset="0"/>
              </a:rPr>
              <a:t> PC-pools </a:t>
            </a:r>
            <a:r>
              <a:rPr lang="de-DE" sz="1600" dirty="0" err="1" smtClean="0">
                <a:cs typeface="Arial" panose="020B0604020202020204" pitchFamily="34" charset="0"/>
              </a:rPr>
              <a:t>required</a:t>
            </a:r>
            <a:endParaRPr lang="de-DE" sz="1600" dirty="0" smtClean="0">
              <a:cs typeface="Arial" panose="020B0604020202020204" pitchFamily="34" charset="0"/>
            </a:endParaRPr>
          </a:p>
          <a:p>
            <a:pPr marL="1090613" lvl="3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cs typeface="Arial" panose="020B0604020202020204" pitchFamily="34" charset="0"/>
              </a:rPr>
              <a:t>BYOD </a:t>
            </a:r>
            <a:r>
              <a:rPr lang="de-DE" sz="1600" dirty="0" err="1" smtClean="0">
                <a:cs typeface="Arial" panose="020B0604020202020204" pitchFamily="34" charset="0"/>
              </a:rPr>
              <a:t>examination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halls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can</a:t>
            </a:r>
            <a:r>
              <a:rPr lang="de-DE" sz="1600" dirty="0" smtClean="0">
                <a:cs typeface="Arial" panose="020B0604020202020204" pitchFamily="34" charset="0"/>
              </a:rPr>
              <a:t> also </a:t>
            </a:r>
            <a:r>
              <a:rPr lang="de-DE" sz="1600" dirty="0" err="1" smtClean="0">
                <a:cs typeface="Arial" panose="020B0604020202020204" pitchFamily="34" charset="0"/>
              </a:rPr>
              <a:t>serve</a:t>
            </a:r>
            <a:r>
              <a:rPr lang="de-DE" sz="1600" dirty="0" smtClean="0">
                <a:cs typeface="Arial" panose="020B0604020202020204" pitchFamily="34" charset="0"/>
              </a:rPr>
              <a:t> a normal </a:t>
            </a:r>
            <a:r>
              <a:rPr lang="de-DE" sz="1600" dirty="0" err="1" smtClean="0">
                <a:cs typeface="Arial" panose="020B0604020202020204" pitchFamily="34" charset="0"/>
              </a:rPr>
              <a:t>lecture</a:t>
            </a:r>
            <a:r>
              <a:rPr lang="de-DE" sz="1600" dirty="0" smtClean="0">
                <a:cs typeface="Arial" panose="020B0604020202020204" pitchFamily="34" charset="0"/>
              </a:rPr>
              <a:t> hall </a:t>
            </a:r>
            <a:r>
              <a:rPr lang="de-DE" sz="1600" dirty="0" err="1" smtClean="0">
                <a:cs typeface="Arial" panose="020B0604020202020204" pitchFamily="34" charset="0"/>
              </a:rPr>
              <a:t>purpose</a:t>
            </a:r>
            <a:r>
              <a:rPr lang="de-DE" sz="1600" dirty="0" smtClean="0">
                <a:cs typeface="Arial" panose="020B0604020202020204" pitchFamily="34" charset="0"/>
              </a:rPr>
              <a:t/>
            </a:r>
            <a:br>
              <a:rPr lang="de-DE" sz="1600" dirty="0" smtClean="0">
                <a:cs typeface="Arial" panose="020B0604020202020204" pitchFamily="34" charset="0"/>
              </a:rPr>
            </a:br>
            <a:endParaRPr lang="de-DE" sz="1600" dirty="0">
              <a:cs typeface="Arial" panose="020B0604020202020204" pitchFamily="34" charset="0"/>
            </a:endParaRPr>
          </a:p>
          <a:p>
            <a:pPr marL="176213" lvl="1" indent="-176213">
              <a:buFont typeface="Arial" pitchFamily="34" charset="0"/>
              <a:buChar char="•"/>
              <a:defRPr/>
            </a:pP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Disadvantages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of</a:t>
            </a:r>
            <a: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  <a:t> BYOD:</a:t>
            </a:r>
            <a:br>
              <a:rPr lang="de-DE" sz="1600" b="1" dirty="0" smtClean="0">
                <a:solidFill>
                  <a:srgbClr val="00255C"/>
                </a:solidFill>
                <a:ea typeface="ＭＳ Ｐゴシック"/>
                <a:cs typeface="Arial" panose="020B0604020202020204" pitchFamily="34" charset="0"/>
              </a:rPr>
            </a:br>
            <a:endParaRPr lang="de-DE" sz="1600" b="1" dirty="0" smtClean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cs typeface="Arial" panose="020B0604020202020204" pitchFamily="34" charset="0"/>
              </a:rPr>
              <a:t>Hardware </a:t>
            </a:r>
            <a:r>
              <a:rPr lang="de-DE" sz="1600" dirty="0" err="1" smtClean="0">
                <a:cs typeface="Arial" panose="020B0604020202020204" pitchFamily="34" charset="0"/>
              </a:rPr>
              <a:t>heterogenity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of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devices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leads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to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higher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demand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for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tech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support</a:t>
            </a:r>
            <a:r>
              <a:rPr lang="de-DE" sz="1600" dirty="0" smtClean="0">
                <a:cs typeface="Arial" panose="020B0604020202020204" pitchFamily="34" charset="0"/>
              </a:rPr>
              <a:t/>
            </a:r>
            <a:br>
              <a:rPr lang="de-DE" sz="1600" dirty="0" smtClean="0">
                <a:cs typeface="Arial" panose="020B0604020202020204" pitchFamily="34" charset="0"/>
              </a:rPr>
            </a:br>
            <a:endParaRPr lang="de-DE" sz="1600" dirty="0" smtClean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cs typeface="Arial" panose="020B0604020202020204" pitchFamily="34" charset="0"/>
              </a:rPr>
              <a:t>Technical </a:t>
            </a:r>
            <a:r>
              <a:rPr lang="de-DE" sz="1600" dirty="0" err="1" smtClean="0">
                <a:cs typeface="Arial" panose="020B0604020202020204" pitchFamily="34" charset="0"/>
              </a:rPr>
              <a:t>config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required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to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ensure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safety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from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cheating</a:t>
            </a:r>
            <a:r>
              <a:rPr lang="de-DE" sz="1600" dirty="0" smtClean="0">
                <a:cs typeface="Arial" panose="020B0604020202020204" pitchFamily="34" charset="0"/>
              </a:rPr>
              <a:t> on a BYOD</a:t>
            </a:r>
          </a:p>
          <a:p>
            <a:pPr marL="633413" lvl="2" indent="-176213">
              <a:buFont typeface="Arial" pitchFamily="34" charset="0"/>
              <a:buChar char="•"/>
              <a:defRPr/>
            </a:pPr>
            <a:endParaRPr lang="de-DE" sz="1600" dirty="0">
              <a:cs typeface="Arial" panose="020B0604020202020204" pitchFamily="34" charset="0"/>
            </a:endParaRPr>
          </a:p>
          <a:p>
            <a:pPr marL="633413" lvl="2" indent="-176213">
              <a:buFont typeface="Arial" pitchFamily="34" charset="0"/>
              <a:buChar char="•"/>
              <a:defRPr/>
            </a:pPr>
            <a:r>
              <a:rPr lang="de-DE" sz="1600" dirty="0" smtClean="0">
                <a:cs typeface="Arial" panose="020B0604020202020204" pitchFamily="34" charset="0"/>
              </a:rPr>
              <a:t>In Germany: legal </a:t>
            </a:r>
            <a:r>
              <a:rPr lang="de-DE" sz="1600" dirty="0" err="1" smtClean="0">
                <a:cs typeface="Arial" panose="020B0604020202020204" pitchFamily="34" charset="0"/>
              </a:rPr>
              <a:t>concerns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from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the</a:t>
            </a:r>
            <a:r>
              <a:rPr lang="de-DE" sz="1600" dirty="0" smtClean="0">
                <a:cs typeface="Arial" panose="020B0604020202020204" pitchFamily="34" charset="0"/>
              </a:rPr>
              <a:t> non-</a:t>
            </a:r>
            <a:r>
              <a:rPr lang="de-DE" sz="1600" dirty="0" err="1" smtClean="0">
                <a:cs typeface="Arial" panose="020B0604020202020204" pitchFamily="34" charset="0"/>
              </a:rPr>
              <a:t>discrimination</a:t>
            </a:r>
            <a:r>
              <a:rPr lang="de-DE" sz="1600" dirty="0" smtClean="0"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cs typeface="Arial" panose="020B0604020202020204" pitchFamily="34" charset="0"/>
              </a:rPr>
              <a:t>precept</a:t>
            </a:r>
            <a:endParaRPr lang="de-DE" sz="1600" b="1" dirty="0">
              <a:solidFill>
                <a:srgbClr val="00255C"/>
              </a:solidFill>
              <a:ea typeface="ＭＳ Ｐゴシック"/>
              <a:cs typeface="Arial" panose="020B0604020202020204" pitchFamily="34" charset="0"/>
            </a:endParaRPr>
          </a:p>
          <a:p>
            <a:pPr marL="176213" lvl="1" indent="-176213">
              <a:buFont typeface="Arial" pitchFamily="34" charset="0"/>
              <a:buChar char="•"/>
              <a:defRPr/>
            </a:pPr>
            <a:endParaRPr lang="de-DE" sz="1600" dirty="0"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8" name="Picture 21" descr="elearning"/>
          <p:cNvPicPr>
            <a:picLocks noChangeAspect="1" noChangeArrowheads="1"/>
          </p:cNvPicPr>
          <p:nvPr/>
        </p:nvPicPr>
        <p:blipFill>
          <a:blip r:embed="rId3" cstate="print"/>
          <a:srcRect l="14684" r="11966"/>
          <a:stretch>
            <a:fillRect/>
          </a:stretch>
        </p:blipFill>
        <p:spPr bwMode="auto">
          <a:xfrm>
            <a:off x="7092950" y="1978025"/>
            <a:ext cx="1800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5" y="717897"/>
            <a:ext cx="842572" cy="2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82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U_POWERPOINT_test3">
  <a:themeElements>
    <a:clrScheme name="1_FU_POWERPOINT_test3 2">
      <a:dk1>
        <a:srgbClr val="333333"/>
      </a:dk1>
      <a:lt1>
        <a:srgbClr val="FFFFFF"/>
      </a:lt1>
      <a:dk2>
        <a:srgbClr val="969696"/>
      </a:dk2>
      <a:lt2>
        <a:srgbClr val="FFFFFF"/>
      </a:lt2>
      <a:accent1>
        <a:srgbClr val="BCC7F6"/>
      </a:accent1>
      <a:accent2>
        <a:srgbClr val="003366"/>
      </a:accent2>
      <a:accent3>
        <a:srgbClr val="FFFFFF"/>
      </a:accent3>
      <a:accent4>
        <a:srgbClr val="2A2A2A"/>
      </a:accent4>
      <a:accent5>
        <a:srgbClr val="DAE0FA"/>
      </a:accent5>
      <a:accent6>
        <a:srgbClr val="002D5C"/>
      </a:accent6>
      <a:hlink>
        <a:srgbClr val="001F60"/>
      </a:hlink>
      <a:folHlink>
        <a:srgbClr val="CC0000"/>
      </a:folHlink>
    </a:clrScheme>
    <a:fontScheme name="1_FU_POWERPOINT_test3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U_POWERPOINT_test3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003366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002D5C"/>
        </a:accent6>
        <a:hlink>
          <a:srgbClr val="86B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U_POWERPOINT_test3 2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003366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002D5C"/>
        </a:accent6>
        <a:hlink>
          <a:srgbClr val="001F6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_POWERPOINT_test3">
  <a:themeElements>
    <a:clrScheme name="FU_POWERPOINT_test3 2">
      <a:dk1>
        <a:srgbClr val="333333"/>
      </a:dk1>
      <a:lt1>
        <a:srgbClr val="FFFFFF"/>
      </a:lt1>
      <a:dk2>
        <a:srgbClr val="969696"/>
      </a:dk2>
      <a:lt2>
        <a:srgbClr val="FFFFFF"/>
      </a:lt2>
      <a:accent1>
        <a:srgbClr val="BCC7F6"/>
      </a:accent1>
      <a:accent2>
        <a:srgbClr val="003366"/>
      </a:accent2>
      <a:accent3>
        <a:srgbClr val="FFFFFF"/>
      </a:accent3>
      <a:accent4>
        <a:srgbClr val="2A2A2A"/>
      </a:accent4>
      <a:accent5>
        <a:srgbClr val="DAE0FA"/>
      </a:accent5>
      <a:accent6>
        <a:srgbClr val="002D5C"/>
      </a:accent6>
      <a:hlink>
        <a:srgbClr val="001F60"/>
      </a:hlink>
      <a:folHlink>
        <a:srgbClr val="CC0000"/>
      </a:folHlink>
    </a:clrScheme>
    <a:fontScheme name="FU_POWERPOINT_test3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_POWERPOINT_test3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003366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002D5C"/>
        </a:accent6>
        <a:hlink>
          <a:srgbClr val="86B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POWERPOINT_test3 2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003366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002D5C"/>
        </a:accent6>
        <a:hlink>
          <a:srgbClr val="001F6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1262</Words>
  <Application>Microsoft Office PowerPoint</Application>
  <PresentationFormat>Bildschirmpräsentation (4:3)</PresentationFormat>
  <Paragraphs>659</Paragraphs>
  <Slides>38</Slides>
  <Notes>38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38</vt:i4>
      </vt:variant>
    </vt:vector>
  </HeadingPairs>
  <TitlesOfParts>
    <vt:vector size="40" baseType="lpstr">
      <vt:lpstr>1_FU_POWERPOINT_test3</vt:lpstr>
      <vt:lpstr>FU_POWERPOINT_test3</vt:lpstr>
      <vt:lpstr> Alexander Schulz &amp; Nicolas Apostolopoulos  Freie Universität Berlin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Further Information</vt:lpstr>
      <vt:lpstr>Thank you for your interest</vt:lpstr>
    </vt:vector>
  </TitlesOfParts>
  <Company>cedis fu-berlin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Online-Prüfungen im Projekt „Neue Statistik“  Amit Ghosh &amp; Ulrich Rendtel Freie Universität Berlin FB Wirtschaftswissenschaft   Statistische Woche Aus- und Weiterbildung I Mittwoch, 28. September 2005 9:15 – 10:45 Uhr (Block 1)</dc:title>
  <dc:creator>aschulz</dc:creator>
  <cp:lastModifiedBy>Alexander Schulz</cp:lastModifiedBy>
  <cp:revision>2383</cp:revision>
  <dcterms:created xsi:type="dcterms:W3CDTF">2009-01-04T13:51:18Z</dcterms:created>
  <dcterms:modified xsi:type="dcterms:W3CDTF">2014-09-18T13:26:30Z</dcterms:modified>
</cp:coreProperties>
</file>